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0" r:id="rId1"/>
  </p:sldMasterIdLst>
  <p:notesMasterIdLst>
    <p:notesMasterId r:id="rId25"/>
  </p:notesMasterIdLst>
  <p:handoutMasterIdLst>
    <p:handoutMasterId r:id="rId26"/>
  </p:handoutMasterIdLst>
  <p:sldIdLst>
    <p:sldId id="256" r:id="rId2"/>
    <p:sldId id="258" r:id="rId3"/>
    <p:sldId id="259" r:id="rId4"/>
    <p:sldId id="257" r:id="rId5"/>
    <p:sldId id="267" r:id="rId6"/>
    <p:sldId id="268" r:id="rId7"/>
    <p:sldId id="269" r:id="rId8"/>
    <p:sldId id="270" r:id="rId9"/>
    <p:sldId id="272" r:id="rId10"/>
    <p:sldId id="273" r:id="rId11"/>
    <p:sldId id="274" r:id="rId12"/>
    <p:sldId id="275" r:id="rId13"/>
    <p:sldId id="276" r:id="rId14"/>
    <p:sldId id="277" r:id="rId15"/>
    <p:sldId id="278" r:id="rId16"/>
    <p:sldId id="279" r:id="rId17"/>
    <p:sldId id="286" r:id="rId18"/>
    <p:sldId id="280" r:id="rId19"/>
    <p:sldId id="281" r:id="rId20"/>
    <p:sldId id="283" r:id="rId21"/>
    <p:sldId id="284" r:id="rId22"/>
    <p:sldId id="285"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65"/>
  </p:normalViewPr>
  <p:slideViewPr>
    <p:cSldViewPr snapToGrid="0" snapToObjects="1">
      <p:cViewPr>
        <p:scale>
          <a:sx n="81" d="100"/>
          <a:sy n="81" d="100"/>
        </p:scale>
        <p:origin x="-276" y="-3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6" d="100"/>
          <a:sy n="86" d="100"/>
        </p:scale>
        <p:origin x="328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9FEE1-FADB-48B0-8088-F755E6FE11E1}" type="doc">
      <dgm:prSet loTypeId="urn:microsoft.com/office/officeart/2008/layout/LinedList" loCatId="list" qsTypeId="urn:microsoft.com/office/officeart/2005/8/quickstyle/simple1" qsCatId="simple" csTypeId="urn:microsoft.com/office/officeart/2005/8/colors/accent5_2" csCatId="accent5"/>
      <dgm:spPr/>
      <dgm:t>
        <a:bodyPr/>
        <a:lstStyle/>
        <a:p>
          <a:endParaRPr lang="en-US"/>
        </a:p>
      </dgm:t>
    </dgm:pt>
    <dgm:pt modelId="{3686B0E1-EB68-40F3-AB25-4E09236C28A3}">
      <dgm:prSet/>
      <dgm:spPr/>
      <dgm:t>
        <a:bodyPr/>
        <a:lstStyle/>
        <a:p>
          <a:r>
            <a:rPr lang="en-US"/>
            <a:t>November 2017, Montrose and EMH&amp;T was hired  by the Coshocton Port Authority to develop an business/industrial park plan and a economic development strategic plan</a:t>
          </a:r>
        </a:p>
      </dgm:t>
    </dgm:pt>
    <dgm:pt modelId="{F3C2E2F9-32AD-4355-91CB-BB594A30AADF}" type="parTrans" cxnId="{AF4FB25F-6F0F-4D07-BCF3-A4C07E4343A1}">
      <dgm:prSet/>
      <dgm:spPr/>
      <dgm:t>
        <a:bodyPr/>
        <a:lstStyle/>
        <a:p>
          <a:endParaRPr lang="en-US"/>
        </a:p>
      </dgm:t>
    </dgm:pt>
    <dgm:pt modelId="{6BDB3152-D122-47D5-91BB-1DC3CE3FF730}" type="sibTrans" cxnId="{AF4FB25F-6F0F-4D07-BCF3-A4C07E4343A1}">
      <dgm:prSet/>
      <dgm:spPr/>
      <dgm:t>
        <a:bodyPr/>
        <a:lstStyle/>
        <a:p>
          <a:endParaRPr lang="en-US"/>
        </a:p>
      </dgm:t>
    </dgm:pt>
    <dgm:pt modelId="{03AF1E9E-9600-4389-BF53-B3EBAD198739}">
      <dgm:prSet/>
      <dgm:spPr/>
      <dgm:t>
        <a:bodyPr/>
        <a:lstStyle/>
        <a:p>
          <a:r>
            <a:rPr lang="en-US"/>
            <a:t>Steering Committee Meeting Held on November 21, 2017 to review goals, strategies and objectives of plan</a:t>
          </a:r>
        </a:p>
      </dgm:t>
    </dgm:pt>
    <dgm:pt modelId="{FBB7CF73-4AAC-4098-9A41-7529D5BCEE40}" type="parTrans" cxnId="{5B4724D1-57BD-4231-B924-8D6134134884}">
      <dgm:prSet/>
      <dgm:spPr/>
      <dgm:t>
        <a:bodyPr/>
        <a:lstStyle/>
        <a:p>
          <a:endParaRPr lang="en-US"/>
        </a:p>
      </dgm:t>
    </dgm:pt>
    <dgm:pt modelId="{834C50A8-44BD-45C8-BA63-A3A8719A5A61}" type="sibTrans" cxnId="{5B4724D1-57BD-4231-B924-8D6134134884}">
      <dgm:prSet/>
      <dgm:spPr/>
      <dgm:t>
        <a:bodyPr/>
        <a:lstStyle/>
        <a:p>
          <a:endParaRPr lang="en-US"/>
        </a:p>
      </dgm:t>
    </dgm:pt>
    <dgm:pt modelId="{8E92993F-24C9-47C2-BDD5-0D4423CD9B06}">
      <dgm:prSet/>
      <dgm:spPr/>
      <dgm:t>
        <a:bodyPr/>
        <a:lstStyle/>
        <a:p>
          <a:r>
            <a:rPr lang="en-US"/>
            <a:t>Every other Friday between December and April the Project Team held a conference call to review elements of the plan</a:t>
          </a:r>
        </a:p>
      </dgm:t>
    </dgm:pt>
    <dgm:pt modelId="{54FA92A6-DFDA-4C4A-9538-6DB5027B724C}" type="parTrans" cxnId="{7D92F21F-0CFE-4919-BCC9-7605A4BCFE01}">
      <dgm:prSet/>
      <dgm:spPr/>
      <dgm:t>
        <a:bodyPr/>
        <a:lstStyle/>
        <a:p>
          <a:endParaRPr lang="en-US"/>
        </a:p>
      </dgm:t>
    </dgm:pt>
    <dgm:pt modelId="{3BEA97C8-F692-4F16-9FDB-344D7FCB793C}" type="sibTrans" cxnId="{7D92F21F-0CFE-4919-BCC9-7605A4BCFE01}">
      <dgm:prSet/>
      <dgm:spPr/>
      <dgm:t>
        <a:bodyPr/>
        <a:lstStyle/>
        <a:p>
          <a:endParaRPr lang="en-US"/>
        </a:p>
      </dgm:t>
    </dgm:pt>
    <dgm:pt modelId="{B3AE4739-795D-49AE-AF08-2FC387030C38}">
      <dgm:prSet/>
      <dgm:spPr/>
      <dgm:t>
        <a:bodyPr/>
        <a:lstStyle/>
        <a:p>
          <a:r>
            <a:rPr lang="en-US"/>
            <a:t>EMH&amp;T held in person sessions with officials from the Coshocton County, City of Coshocton and Village of West Lafayette</a:t>
          </a:r>
        </a:p>
      </dgm:t>
    </dgm:pt>
    <dgm:pt modelId="{4B685338-6203-4DA9-A91E-3E85F95ECBF4}" type="parTrans" cxnId="{27445BC9-DA8A-4D33-81EE-0233227D4C60}">
      <dgm:prSet/>
      <dgm:spPr/>
      <dgm:t>
        <a:bodyPr/>
        <a:lstStyle/>
        <a:p>
          <a:endParaRPr lang="en-US"/>
        </a:p>
      </dgm:t>
    </dgm:pt>
    <dgm:pt modelId="{653A57A2-E48F-470C-8F80-017C1D336E68}" type="sibTrans" cxnId="{27445BC9-DA8A-4D33-81EE-0233227D4C60}">
      <dgm:prSet/>
      <dgm:spPr/>
      <dgm:t>
        <a:bodyPr/>
        <a:lstStyle/>
        <a:p>
          <a:endParaRPr lang="en-US"/>
        </a:p>
      </dgm:t>
    </dgm:pt>
    <dgm:pt modelId="{BE336700-5288-42C9-BD5A-2AC892939959}">
      <dgm:prSet/>
      <dgm:spPr/>
      <dgm:t>
        <a:bodyPr/>
        <a:lstStyle/>
        <a:p>
          <a:r>
            <a:rPr lang="en-US"/>
            <a:t>February 22, 2018 the Project Team held stakeholders sessions with businesses, elected officials and community leaders</a:t>
          </a:r>
        </a:p>
      </dgm:t>
    </dgm:pt>
    <dgm:pt modelId="{A46AC29C-DCCA-43D4-A5B7-EB34FC8F3404}" type="parTrans" cxnId="{93A26346-38D5-4203-AFBE-29D110C15C23}">
      <dgm:prSet/>
      <dgm:spPr/>
      <dgm:t>
        <a:bodyPr/>
        <a:lstStyle/>
        <a:p>
          <a:endParaRPr lang="en-US"/>
        </a:p>
      </dgm:t>
    </dgm:pt>
    <dgm:pt modelId="{C521D823-AECB-4603-ABF5-C20551D8FEA9}" type="sibTrans" cxnId="{93A26346-38D5-4203-AFBE-29D110C15C23}">
      <dgm:prSet/>
      <dgm:spPr/>
      <dgm:t>
        <a:bodyPr/>
        <a:lstStyle/>
        <a:p>
          <a:endParaRPr lang="en-US"/>
        </a:p>
      </dgm:t>
    </dgm:pt>
    <dgm:pt modelId="{45866CC3-82AA-470D-8869-7F0412190EEB}">
      <dgm:prSet/>
      <dgm:spPr/>
      <dgm:t>
        <a:bodyPr/>
        <a:lstStyle/>
        <a:p>
          <a:r>
            <a:rPr lang="en-US"/>
            <a:t>First Draft of the plan was delivered to the Port Authority in early March</a:t>
          </a:r>
        </a:p>
      </dgm:t>
    </dgm:pt>
    <dgm:pt modelId="{F1B1A623-E66E-4134-B912-2603E1C3D7AE}" type="parTrans" cxnId="{F40FC5F4-AF06-4C85-A594-5648249909A1}">
      <dgm:prSet/>
      <dgm:spPr/>
      <dgm:t>
        <a:bodyPr/>
        <a:lstStyle/>
        <a:p>
          <a:endParaRPr lang="en-US"/>
        </a:p>
      </dgm:t>
    </dgm:pt>
    <dgm:pt modelId="{DBA980B9-B267-420A-AFA8-FF933DFF700F}" type="sibTrans" cxnId="{F40FC5F4-AF06-4C85-A594-5648249909A1}">
      <dgm:prSet/>
      <dgm:spPr/>
      <dgm:t>
        <a:bodyPr/>
        <a:lstStyle/>
        <a:p>
          <a:endParaRPr lang="en-US"/>
        </a:p>
      </dgm:t>
    </dgm:pt>
    <dgm:pt modelId="{5CFB577E-17E9-4E51-B2D7-4B6F90FF2899}">
      <dgm:prSet/>
      <dgm:spPr/>
      <dgm:t>
        <a:bodyPr/>
        <a:lstStyle/>
        <a:p>
          <a:r>
            <a:rPr lang="en-US"/>
            <a:t>Final Draft of the plan was delivered to the Port Authority in late April</a:t>
          </a:r>
        </a:p>
      </dgm:t>
    </dgm:pt>
    <dgm:pt modelId="{5296656D-2D93-4881-8722-B837C0D3926C}" type="parTrans" cxnId="{09C4A319-2178-4637-9ABB-43D0C1F3DFA2}">
      <dgm:prSet/>
      <dgm:spPr/>
      <dgm:t>
        <a:bodyPr/>
        <a:lstStyle/>
        <a:p>
          <a:endParaRPr lang="en-US"/>
        </a:p>
      </dgm:t>
    </dgm:pt>
    <dgm:pt modelId="{16FDB7B0-13F1-48D4-9D29-F079F0EA9414}" type="sibTrans" cxnId="{09C4A319-2178-4637-9ABB-43D0C1F3DFA2}">
      <dgm:prSet/>
      <dgm:spPr/>
      <dgm:t>
        <a:bodyPr/>
        <a:lstStyle/>
        <a:p>
          <a:endParaRPr lang="en-US"/>
        </a:p>
      </dgm:t>
    </dgm:pt>
    <dgm:pt modelId="{7DD413CC-AE8E-174A-AA3E-0CDB95BC879D}" type="pres">
      <dgm:prSet presAssocID="{BFD9FEE1-FADB-48B0-8088-F755E6FE11E1}" presName="vert0" presStyleCnt="0">
        <dgm:presLayoutVars>
          <dgm:dir/>
          <dgm:animOne val="branch"/>
          <dgm:animLvl val="lvl"/>
        </dgm:presLayoutVars>
      </dgm:prSet>
      <dgm:spPr/>
      <dgm:t>
        <a:bodyPr/>
        <a:lstStyle/>
        <a:p>
          <a:endParaRPr lang="en-US"/>
        </a:p>
      </dgm:t>
    </dgm:pt>
    <dgm:pt modelId="{E71B843D-2CD7-554F-8459-EDB4F572C560}" type="pres">
      <dgm:prSet presAssocID="{3686B0E1-EB68-40F3-AB25-4E09236C28A3}" presName="thickLine" presStyleLbl="alignNode1" presStyleIdx="0" presStyleCnt="7"/>
      <dgm:spPr/>
    </dgm:pt>
    <dgm:pt modelId="{568E02C4-6A21-DD4D-B5C7-55560B814D75}" type="pres">
      <dgm:prSet presAssocID="{3686B0E1-EB68-40F3-AB25-4E09236C28A3}" presName="horz1" presStyleCnt="0"/>
      <dgm:spPr/>
    </dgm:pt>
    <dgm:pt modelId="{4A6EB5F0-B1C9-3B46-87AE-E3595EFA3766}" type="pres">
      <dgm:prSet presAssocID="{3686B0E1-EB68-40F3-AB25-4E09236C28A3}" presName="tx1" presStyleLbl="revTx" presStyleIdx="0" presStyleCnt="7"/>
      <dgm:spPr/>
      <dgm:t>
        <a:bodyPr/>
        <a:lstStyle/>
        <a:p>
          <a:endParaRPr lang="en-US"/>
        </a:p>
      </dgm:t>
    </dgm:pt>
    <dgm:pt modelId="{EABC5999-42E0-B947-8DF6-B8FF8223AD00}" type="pres">
      <dgm:prSet presAssocID="{3686B0E1-EB68-40F3-AB25-4E09236C28A3}" presName="vert1" presStyleCnt="0"/>
      <dgm:spPr/>
    </dgm:pt>
    <dgm:pt modelId="{EF90F957-16EA-BB40-B220-EB1B2BB93DD2}" type="pres">
      <dgm:prSet presAssocID="{03AF1E9E-9600-4389-BF53-B3EBAD198739}" presName="thickLine" presStyleLbl="alignNode1" presStyleIdx="1" presStyleCnt="7"/>
      <dgm:spPr/>
    </dgm:pt>
    <dgm:pt modelId="{4AA055E2-7A11-BB4D-AAF3-1FAAFD29FAF8}" type="pres">
      <dgm:prSet presAssocID="{03AF1E9E-9600-4389-BF53-B3EBAD198739}" presName="horz1" presStyleCnt="0"/>
      <dgm:spPr/>
    </dgm:pt>
    <dgm:pt modelId="{39E4D25F-D2D9-AE4B-BE8E-D0A21E404CB5}" type="pres">
      <dgm:prSet presAssocID="{03AF1E9E-9600-4389-BF53-B3EBAD198739}" presName="tx1" presStyleLbl="revTx" presStyleIdx="1" presStyleCnt="7"/>
      <dgm:spPr/>
      <dgm:t>
        <a:bodyPr/>
        <a:lstStyle/>
        <a:p>
          <a:endParaRPr lang="en-US"/>
        </a:p>
      </dgm:t>
    </dgm:pt>
    <dgm:pt modelId="{85158EA4-F38A-E742-B02D-EE9ECF7BBFE8}" type="pres">
      <dgm:prSet presAssocID="{03AF1E9E-9600-4389-BF53-B3EBAD198739}" presName="vert1" presStyleCnt="0"/>
      <dgm:spPr/>
    </dgm:pt>
    <dgm:pt modelId="{1FE78B32-52AD-0B49-B51A-86AA16A84718}" type="pres">
      <dgm:prSet presAssocID="{8E92993F-24C9-47C2-BDD5-0D4423CD9B06}" presName="thickLine" presStyleLbl="alignNode1" presStyleIdx="2" presStyleCnt="7"/>
      <dgm:spPr/>
    </dgm:pt>
    <dgm:pt modelId="{052F209A-2540-B549-9163-3FAB44B75423}" type="pres">
      <dgm:prSet presAssocID="{8E92993F-24C9-47C2-BDD5-0D4423CD9B06}" presName="horz1" presStyleCnt="0"/>
      <dgm:spPr/>
    </dgm:pt>
    <dgm:pt modelId="{34478E43-E4DE-5B48-A1E9-C64A7A1C4CCB}" type="pres">
      <dgm:prSet presAssocID="{8E92993F-24C9-47C2-BDD5-0D4423CD9B06}" presName="tx1" presStyleLbl="revTx" presStyleIdx="2" presStyleCnt="7"/>
      <dgm:spPr/>
      <dgm:t>
        <a:bodyPr/>
        <a:lstStyle/>
        <a:p>
          <a:endParaRPr lang="en-US"/>
        </a:p>
      </dgm:t>
    </dgm:pt>
    <dgm:pt modelId="{59D755AE-D795-1244-80A0-B74A05285745}" type="pres">
      <dgm:prSet presAssocID="{8E92993F-24C9-47C2-BDD5-0D4423CD9B06}" presName="vert1" presStyleCnt="0"/>
      <dgm:spPr/>
    </dgm:pt>
    <dgm:pt modelId="{B36651F4-CB58-4C41-B50C-41CFA7AAFA29}" type="pres">
      <dgm:prSet presAssocID="{B3AE4739-795D-49AE-AF08-2FC387030C38}" presName="thickLine" presStyleLbl="alignNode1" presStyleIdx="3" presStyleCnt="7"/>
      <dgm:spPr/>
    </dgm:pt>
    <dgm:pt modelId="{6A26BC89-317F-BE40-A4D5-FA074ECA936D}" type="pres">
      <dgm:prSet presAssocID="{B3AE4739-795D-49AE-AF08-2FC387030C38}" presName="horz1" presStyleCnt="0"/>
      <dgm:spPr/>
    </dgm:pt>
    <dgm:pt modelId="{79257C6A-17EC-B648-AB37-274309037BB5}" type="pres">
      <dgm:prSet presAssocID="{B3AE4739-795D-49AE-AF08-2FC387030C38}" presName="tx1" presStyleLbl="revTx" presStyleIdx="3" presStyleCnt="7"/>
      <dgm:spPr/>
      <dgm:t>
        <a:bodyPr/>
        <a:lstStyle/>
        <a:p>
          <a:endParaRPr lang="en-US"/>
        </a:p>
      </dgm:t>
    </dgm:pt>
    <dgm:pt modelId="{B9980BDE-20FE-6D4D-8782-B6942ACE484F}" type="pres">
      <dgm:prSet presAssocID="{B3AE4739-795D-49AE-AF08-2FC387030C38}" presName="vert1" presStyleCnt="0"/>
      <dgm:spPr/>
    </dgm:pt>
    <dgm:pt modelId="{A96F1FBE-6C83-9B40-89FB-8DDC88A495F8}" type="pres">
      <dgm:prSet presAssocID="{BE336700-5288-42C9-BD5A-2AC892939959}" presName="thickLine" presStyleLbl="alignNode1" presStyleIdx="4" presStyleCnt="7"/>
      <dgm:spPr/>
    </dgm:pt>
    <dgm:pt modelId="{27C0FDA8-98AC-0E40-9249-339B8E8684F2}" type="pres">
      <dgm:prSet presAssocID="{BE336700-5288-42C9-BD5A-2AC892939959}" presName="horz1" presStyleCnt="0"/>
      <dgm:spPr/>
    </dgm:pt>
    <dgm:pt modelId="{56CA7F84-B840-D747-81CD-97F21ADF12EE}" type="pres">
      <dgm:prSet presAssocID="{BE336700-5288-42C9-BD5A-2AC892939959}" presName="tx1" presStyleLbl="revTx" presStyleIdx="4" presStyleCnt="7"/>
      <dgm:spPr/>
      <dgm:t>
        <a:bodyPr/>
        <a:lstStyle/>
        <a:p>
          <a:endParaRPr lang="en-US"/>
        </a:p>
      </dgm:t>
    </dgm:pt>
    <dgm:pt modelId="{F80CE681-B7C9-1D44-BEF0-4C185834DC41}" type="pres">
      <dgm:prSet presAssocID="{BE336700-5288-42C9-BD5A-2AC892939959}" presName="vert1" presStyleCnt="0"/>
      <dgm:spPr/>
    </dgm:pt>
    <dgm:pt modelId="{D0CC4DEC-A9E3-AA4B-921F-63695CEDEF6F}" type="pres">
      <dgm:prSet presAssocID="{45866CC3-82AA-470D-8869-7F0412190EEB}" presName="thickLine" presStyleLbl="alignNode1" presStyleIdx="5" presStyleCnt="7"/>
      <dgm:spPr/>
    </dgm:pt>
    <dgm:pt modelId="{1A83933B-318E-7149-9263-A07507E94D9E}" type="pres">
      <dgm:prSet presAssocID="{45866CC3-82AA-470D-8869-7F0412190EEB}" presName="horz1" presStyleCnt="0"/>
      <dgm:spPr/>
    </dgm:pt>
    <dgm:pt modelId="{54ABED6B-E40E-F847-9725-7F31378219C1}" type="pres">
      <dgm:prSet presAssocID="{45866CC3-82AA-470D-8869-7F0412190EEB}" presName="tx1" presStyleLbl="revTx" presStyleIdx="5" presStyleCnt="7"/>
      <dgm:spPr/>
      <dgm:t>
        <a:bodyPr/>
        <a:lstStyle/>
        <a:p>
          <a:endParaRPr lang="en-US"/>
        </a:p>
      </dgm:t>
    </dgm:pt>
    <dgm:pt modelId="{C28DD9AD-29A7-F24D-BA8C-9D6CAE9ABB67}" type="pres">
      <dgm:prSet presAssocID="{45866CC3-82AA-470D-8869-7F0412190EEB}" presName="vert1" presStyleCnt="0"/>
      <dgm:spPr/>
    </dgm:pt>
    <dgm:pt modelId="{27E9D0FC-CD14-834C-93A0-149D0904FBB3}" type="pres">
      <dgm:prSet presAssocID="{5CFB577E-17E9-4E51-B2D7-4B6F90FF2899}" presName="thickLine" presStyleLbl="alignNode1" presStyleIdx="6" presStyleCnt="7"/>
      <dgm:spPr/>
    </dgm:pt>
    <dgm:pt modelId="{37DF2DA9-20B8-234C-910A-E117B03F7099}" type="pres">
      <dgm:prSet presAssocID="{5CFB577E-17E9-4E51-B2D7-4B6F90FF2899}" presName="horz1" presStyleCnt="0"/>
      <dgm:spPr/>
    </dgm:pt>
    <dgm:pt modelId="{D0731473-2BB6-724E-BF24-76D3201D40CE}" type="pres">
      <dgm:prSet presAssocID="{5CFB577E-17E9-4E51-B2D7-4B6F90FF2899}" presName="tx1" presStyleLbl="revTx" presStyleIdx="6" presStyleCnt="7"/>
      <dgm:spPr/>
      <dgm:t>
        <a:bodyPr/>
        <a:lstStyle/>
        <a:p>
          <a:endParaRPr lang="en-US"/>
        </a:p>
      </dgm:t>
    </dgm:pt>
    <dgm:pt modelId="{9B3BBFF4-864E-1845-9D81-5126D8CF7DD9}" type="pres">
      <dgm:prSet presAssocID="{5CFB577E-17E9-4E51-B2D7-4B6F90FF2899}" presName="vert1" presStyleCnt="0"/>
      <dgm:spPr/>
    </dgm:pt>
  </dgm:ptLst>
  <dgm:cxnLst>
    <dgm:cxn modelId="{65F8623C-91EA-844B-A319-FD57C7FC0292}" type="presOf" srcId="{BFD9FEE1-FADB-48B0-8088-F755E6FE11E1}" destId="{7DD413CC-AE8E-174A-AA3E-0CDB95BC879D}" srcOrd="0" destOrd="0" presId="urn:microsoft.com/office/officeart/2008/layout/LinedList"/>
    <dgm:cxn modelId="{07DD0791-77EA-7E4C-B527-5102EC6F1617}" type="presOf" srcId="{BE336700-5288-42C9-BD5A-2AC892939959}" destId="{56CA7F84-B840-D747-81CD-97F21ADF12EE}" srcOrd="0" destOrd="0" presId="urn:microsoft.com/office/officeart/2008/layout/LinedList"/>
    <dgm:cxn modelId="{27445BC9-DA8A-4D33-81EE-0233227D4C60}" srcId="{BFD9FEE1-FADB-48B0-8088-F755E6FE11E1}" destId="{B3AE4739-795D-49AE-AF08-2FC387030C38}" srcOrd="3" destOrd="0" parTransId="{4B685338-6203-4DA9-A91E-3E85F95ECBF4}" sibTransId="{653A57A2-E48F-470C-8F80-017C1D336E68}"/>
    <dgm:cxn modelId="{F40FC5F4-AF06-4C85-A594-5648249909A1}" srcId="{BFD9FEE1-FADB-48B0-8088-F755E6FE11E1}" destId="{45866CC3-82AA-470D-8869-7F0412190EEB}" srcOrd="5" destOrd="0" parTransId="{F1B1A623-E66E-4134-B912-2603E1C3D7AE}" sibTransId="{DBA980B9-B267-420A-AFA8-FF933DFF700F}"/>
    <dgm:cxn modelId="{5948576A-21EB-524B-A65A-D2EB3020B25B}" type="presOf" srcId="{45866CC3-82AA-470D-8869-7F0412190EEB}" destId="{54ABED6B-E40E-F847-9725-7F31378219C1}" srcOrd="0" destOrd="0" presId="urn:microsoft.com/office/officeart/2008/layout/LinedList"/>
    <dgm:cxn modelId="{09C4A319-2178-4637-9ABB-43D0C1F3DFA2}" srcId="{BFD9FEE1-FADB-48B0-8088-F755E6FE11E1}" destId="{5CFB577E-17E9-4E51-B2D7-4B6F90FF2899}" srcOrd="6" destOrd="0" parTransId="{5296656D-2D93-4881-8722-B837C0D3926C}" sibTransId="{16FDB7B0-13F1-48D4-9D29-F079F0EA9414}"/>
    <dgm:cxn modelId="{E514AF13-9EE9-6542-9BAA-E8EDAFE37485}" type="presOf" srcId="{3686B0E1-EB68-40F3-AB25-4E09236C28A3}" destId="{4A6EB5F0-B1C9-3B46-87AE-E3595EFA3766}" srcOrd="0" destOrd="0" presId="urn:microsoft.com/office/officeart/2008/layout/LinedList"/>
    <dgm:cxn modelId="{41BFDA5A-1B06-EF4A-80DB-A1C2066ED9DE}" type="presOf" srcId="{5CFB577E-17E9-4E51-B2D7-4B6F90FF2899}" destId="{D0731473-2BB6-724E-BF24-76D3201D40CE}" srcOrd="0" destOrd="0" presId="urn:microsoft.com/office/officeart/2008/layout/LinedList"/>
    <dgm:cxn modelId="{AF4FB25F-6F0F-4D07-BCF3-A4C07E4343A1}" srcId="{BFD9FEE1-FADB-48B0-8088-F755E6FE11E1}" destId="{3686B0E1-EB68-40F3-AB25-4E09236C28A3}" srcOrd="0" destOrd="0" parTransId="{F3C2E2F9-32AD-4355-91CB-BB594A30AADF}" sibTransId="{6BDB3152-D122-47D5-91BB-1DC3CE3FF730}"/>
    <dgm:cxn modelId="{93A26346-38D5-4203-AFBE-29D110C15C23}" srcId="{BFD9FEE1-FADB-48B0-8088-F755E6FE11E1}" destId="{BE336700-5288-42C9-BD5A-2AC892939959}" srcOrd="4" destOrd="0" parTransId="{A46AC29C-DCCA-43D4-A5B7-EB34FC8F3404}" sibTransId="{C521D823-AECB-4603-ABF5-C20551D8FEA9}"/>
    <dgm:cxn modelId="{C642E4DA-A3BF-D746-A85A-6080718FC346}" type="presOf" srcId="{8E92993F-24C9-47C2-BDD5-0D4423CD9B06}" destId="{34478E43-E4DE-5B48-A1E9-C64A7A1C4CCB}" srcOrd="0" destOrd="0" presId="urn:microsoft.com/office/officeart/2008/layout/LinedList"/>
    <dgm:cxn modelId="{7D92F21F-0CFE-4919-BCC9-7605A4BCFE01}" srcId="{BFD9FEE1-FADB-48B0-8088-F755E6FE11E1}" destId="{8E92993F-24C9-47C2-BDD5-0D4423CD9B06}" srcOrd="2" destOrd="0" parTransId="{54FA92A6-DFDA-4C4A-9538-6DB5027B724C}" sibTransId="{3BEA97C8-F692-4F16-9FDB-344D7FCB793C}"/>
    <dgm:cxn modelId="{5B4724D1-57BD-4231-B924-8D6134134884}" srcId="{BFD9FEE1-FADB-48B0-8088-F755E6FE11E1}" destId="{03AF1E9E-9600-4389-BF53-B3EBAD198739}" srcOrd="1" destOrd="0" parTransId="{FBB7CF73-4AAC-4098-9A41-7529D5BCEE40}" sibTransId="{834C50A8-44BD-45C8-BA63-A3A8719A5A61}"/>
    <dgm:cxn modelId="{032B7C0B-1417-0C41-AD82-1AEA9A6FF2ED}" type="presOf" srcId="{B3AE4739-795D-49AE-AF08-2FC387030C38}" destId="{79257C6A-17EC-B648-AB37-274309037BB5}" srcOrd="0" destOrd="0" presId="urn:microsoft.com/office/officeart/2008/layout/LinedList"/>
    <dgm:cxn modelId="{318478E8-098D-094D-BF89-667E43435C8A}" type="presOf" srcId="{03AF1E9E-9600-4389-BF53-B3EBAD198739}" destId="{39E4D25F-D2D9-AE4B-BE8E-D0A21E404CB5}" srcOrd="0" destOrd="0" presId="urn:microsoft.com/office/officeart/2008/layout/LinedList"/>
    <dgm:cxn modelId="{D9F09EF7-A037-6E48-81EA-BC3D740C3F64}" type="presParOf" srcId="{7DD413CC-AE8E-174A-AA3E-0CDB95BC879D}" destId="{E71B843D-2CD7-554F-8459-EDB4F572C560}" srcOrd="0" destOrd="0" presId="urn:microsoft.com/office/officeart/2008/layout/LinedList"/>
    <dgm:cxn modelId="{79532FDF-B866-9547-B18D-C294416508BF}" type="presParOf" srcId="{7DD413CC-AE8E-174A-AA3E-0CDB95BC879D}" destId="{568E02C4-6A21-DD4D-B5C7-55560B814D75}" srcOrd="1" destOrd="0" presId="urn:microsoft.com/office/officeart/2008/layout/LinedList"/>
    <dgm:cxn modelId="{7B2CD6AF-B7F8-6444-9D11-5B7179E1EE72}" type="presParOf" srcId="{568E02C4-6A21-DD4D-B5C7-55560B814D75}" destId="{4A6EB5F0-B1C9-3B46-87AE-E3595EFA3766}" srcOrd="0" destOrd="0" presId="urn:microsoft.com/office/officeart/2008/layout/LinedList"/>
    <dgm:cxn modelId="{6F14D586-A64B-6649-A6A3-28EBAD4A1B96}" type="presParOf" srcId="{568E02C4-6A21-DD4D-B5C7-55560B814D75}" destId="{EABC5999-42E0-B947-8DF6-B8FF8223AD00}" srcOrd="1" destOrd="0" presId="urn:microsoft.com/office/officeart/2008/layout/LinedList"/>
    <dgm:cxn modelId="{C17A66AF-8A43-264C-94DB-2777F297C99E}" type="presParOf" srcId="{7DD413CC-AE8E-174A-AA3E-0CDB95BC879D}" destId="{EF90F957-16EA-BB40-B220-EB1B2BB93DD2}" srcOrd="2" destOrd="0" presId="urn:microsoft.com/office/officeart/2008/layout/LinedList"/>
    <dgm:cxn modelId="{5A289A1B-FE4C-F844-B081-50C8F671D71F}" type="presParOf" srcId="{7DD413CC-AE8E-174A-AA3E-0CDB95BC879D}" destId="{4AA055E2-7A11-BB4D-AAF3-1FAAFD29FAF8}" srcOrd="3" destOrd="0" presId="urn:microsoft.com/office/officeart/2008/layout/LinedList"/>
    <dgm:cxn modelId="{425FD193-F4F7-2D4D-8B8E-E95126FB5BBD}" type="presParOf" srcId="{4AA055E2-7A11-BB4D-AAF3-1FAAFD29FAF8}" destId="{39E4D25F-D2D9-AE4B-BE8E-D0A21E404CB5}" srcOrd="0" destOrd="0" presId="urn:microsoft.com/office/officeart/2008/layout/LinedList"/>
    <dgm:cxn modelId="{33952B33-08D8-824E-99AF-A5D8FCEDE305}" type="presParOf" srcId="{4AA055E2-7A11-BB4D-AAF3-1FAAFD29FAF8}" destId="{85158EA4-F38A-E742-B02D-EE9ECF7BBFE8}" srcOrd="1" destOrd="0" presId="urn:microsoft.com/office/officeart/2008/layout/LinedList"/>
    <dgm:cxn modelId="{0A8BF1B9-E7FE-C144-A935-855D7D3BC21B}" type="presParOf" srcId="{7DD413CC-AE8E-174A-AA3E-0CDB95BC879D}" destId="{1FE78B32-52AD-0B49-B51A-86AA16A84718}" srcOrd="4" destOrd="0" presId="urn:microsoft.com/office/officeart/2008/layout/LinedList"/>
    <dgm:cxn modelId="{3230D119-D302-504E-B4D3-C95CEC259FFB}" type="presParOf" srcId="{7DD413CC-AE8E-174A-AA3E-0CDB95BC879D}" destId="{052F209A-2540-B549-9163-3FAB44B75423}" srcOrd="5" destOrd="0" presId="urn:microsoft.com/office/officeart/2008/layout/LinedList"/>
    <dgm:cxn modelId="{8853A8F3-74BF-BD40-8C89-DE682388224A}" type="presParOf" srcId="{052F209A-2540-B549-9163-3FAB44B75423}" destId="{34478E43-E4DE-5B48-A1E9-C64A7A1C4CCB}" srcOrd="0" destOrd="0" presId="urn:microsoft.com/office/officeart/2008/layout/LinedList"/>
    <dgm:cxn modelId="{53960726-6CD8-0646-8A6A-E560A3A40501}" type="presParOf" srcId="{052F209A-2540-B549-9163-3FAB44B75423}" destId="{59D755AE-D795-1244-80A0-B74A05285745}" srcOrd="1" destOrd="0" presId="urn:microsoft.com/office/officeart/2008/layout/LinedList"/>
    <dgm:cxn modelId="{0EF51195-F082-2F4F-933F-D8D669116BB8}" type="presParOf" srcId="{7DD413CC-AE8E-174A-AA3E-0CDB95BC879D}" destId="{B36651F4-CB58-4C41-B50C-41CFA7AAFA29}" srcOrd="6" destOrd="0" presId="urn:microsoft.com/office/officeart/2008/layout/LinedList"/>
    <dgm:cxn modelId="{96A90663-D7B7-D04D-A004-832180C01717}" type="presParOf" srcId="{7DD413CC-AE8E-174A-AA3E-0CDB95BC879D}" destId="{6A26BC89-317F-BE40-A4D5-FA074ECA936D}" srcOrd="7" destOrd="0" presId="urn:microsoft.com/office/officeart/2008/layout/LinedList"/>
    <dgm:cxn modelId="{CB1CAFB2-CF09-8C4C-8C26-A39141BACB73}" type="presParOf" srcId="{6A26BC89-317F-BE40-A4D5-FA074ECA936D}" destId="{79257C6A-17EC-B648-AB37-274309037BB5}" srcOrd="0" destOrd="0" presId="urn:microsoft.com/office/officeart/2008/layout/LinedList"/>
    <dgm:cxn modelId="{DC728D55-0040-DE49-A094-B7A2D09CD09F}" type="presParOf" srcId="{6A26BC89-317F-BE40-A4D5-FA074ECA936D}" destId="{B9980BDE-20FE-6D4D-8782-B6942ACE484F}" srcOrd="1" destOrd="0" presId="urn:microsoft.com/office/officeart/2008/layout/LinedList"/>
    <dgm:cxn modelId="{63075F19-F30B-9542-A239-E717E5D32F8F}" type="presParOf" srcId="{7DD413CC-AE8E-174A-AA3E-0CDB95BC879D}" destId="{A96F1FBE-6C83-9B40-89FB-8DDC88A495F8}" srcOrd="8" destOrd="0" presId="urn:microsoft.com/office/officeart/2008/layout/LinedList"/>
    <dgm:cxn modelId="{6904B5D6-AE29-064E-9A17-6A735335258D}" type="presParOf" srcId="{7DD413CC-AE8E-174A-AA3E-0CDB95BC879D}" destId="{27C0FDA8-98AC-0E40-9249-339B8E8684F2}" srcOrd="9" destOrd="0" presId="urn:microsoft.com/office/officeart/2008/layout/LinedList"/>
    <dgm:cxn modelId="{E8C91D1E-0601-3249-9269-99456C77C48B}" type="presParOf" srcId="{27C0FDA8-98AC-0E40-9249-339B8E8684F2}" destId="{56CA7F84-B840-D747-81CD-97F21ADF12EE}" srcOrd="0" destOrd="0" presId="urn:microsoft.com/office/officeart/2008/layout/LinedList"/>
    <dgm:cxn modelId="{4EC8081A-350E-7D42-AD36-156CD0A99864}" type="presParOf" srcId="{27C0FDA8-98AC-0E40-9249-339B8E8684F2}" destId="{F80CE681-B7C9-1D44-BEF0-4C185834DC41}" srcOrd="1" destOrd="0" presId="urn:microsoft.com/office/officeart/2008/layout/LinedList"/>
    <dgm:cxn modelId="{E5AC1F70-E0C7-FF45-AE19-8F5C49FDEB7C}" type="presParOf" srcId="{7DD413CC-AE8E-174A-AA3E-0CDB95BC879D}" destId="{D0CC4DEC-A9E3-AA4B-921F-63695CEDEF6F}" srcOrd="10" destOrd="0" presId="urn:microsoft.com/office/officeart/2008/layout/LinedList"/>
    <dgm:cxn modelId="{0FCCC772-C4A9-2644-B3BF-759467309420}" type="presParOf" srcId="{7DD413CC-AE8E-174A-AA3E-0CDB95BC879D}" destId="{1A83933B-318E-7149-9263-A07507E94D9E}" srcOrd="11" destOrd="0" presId="urn:microsoft.com/office/officeart/2008/layout/LinedList"/>
    <dgm:cxn modelId="{8C87F9AE-B393-924C-8BC5-97FC33717DB9}" type="presParOf" srcId="{1A83933B-318E-7149-9263-A07507E94D9E}" destId="{54ABED6B-E40E-F847-9725-7F31378219C1}" srcOrd="0" destOrd="0" presId="urn:microsoft.com/office/officeart/2008/layout/LinedList"/>
    <dgm:cxn modelId="{8A154AD5-D1AD-EB4B-9700-AD007260106C}" type="presParOf" srcId="{1A83933B-318E-7149-9263-A07507E94D9E}" destId="{C28DD9AD-29A7-F24D-BA8C-9D6CAE9ABB67}" srcOrd="1" destOrd="0" presId="urn:microsoft.com/office/officeart/2008/layout/LinedList"/>
    <dgm:cxn modelId="{36726BCF-8357-C34D-BB6B-5226338957CF}" type="presParOf" srcId="{7DD413CC-AE8E-174A-AA3E-0CDB95BC879D}" destId="{27E9D0FC-CD14-834C-93A0-149D0904FBB3}" srcOrd="12" destOrd="0" presId="urn:microsoft.com/office/officeart/2008/layout/LinedList"/>
    <dgm:cxn modelId="{19858964-AD49-DE49-8403-635B2A167223}" type="presParOf" srcId="{7DD413CC-AE8E-174A-AA3E-0CDB95BC879D}" destId="{37DF2DA9-20B8-234C-910A-E117B03F7099}" srcOrd="13" destOrd="0" presId="urn:microsoft.com/office/officeart/2008/layout/LinedList"/>
    <dgm:cxn modelId="{3977D322-CF6E-8B4C-BD43-A1DB6792699A}" type="presParOf" srcId="{37DF2DA9-20B8-234C-910A-E117B03F7099}" destId="{D0731473-2BB6-724E-BF24-76D3201D40CE}" srcOrd="0" destOrd="0" presId="urn:microsoft.com/office/officeart/2008/layout/LinedList"/>
    <dgm:cxn modelId="{3DDB5898-C199-034E-82ED-3AD26DE3144E}" type="presParOf" srcId="{37DF2DA9-20B8-234C-910A-E117B03F7099}" destId="{9B3BBFF4-864E-1845-9D81-5126D8CF7D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44CC16-E11C-472E-B1B8-8C793A89773E}"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04CF3A68-2495-4FC9-A2CD-9B8EBF2DFF06}">
      <dgm:prSet phldrT="[Text]"/>
      <dgm:spPr>
        <a:xfrm>
          <a:off x="2000" y="21880"/>
          <a:ext cx="1950243" cy="403200"/>
        </a:xfrm>
      </dgm:spPr>
      <dgm:t>
        <a:bodyPr/>
        <a:lstStyle/>
        <a:p>
          <a:r>
            <a:rPr lang="en-US" b="1" cap="all" baseline="0">
              <a:latin typeface="Calibri" panose="020F0502020204030204"/>
              <a:ea typeface="+mn-ea"/>
              <a:cs typeface="+mn-cs"/>
            </a:rPr>
            <a:t>Learn</a:t>
          </a:r>
          <a:endParaRPr lang="en-US" cap="all" baseline="0">
            <a:latin typeface="Calibri" panose="020F0502020204030204"/>
            <a:ea typeface="+mn-ea"/>
            <a:cs typeface="+mn-cs"/>
          </a:endParaRPr>
        </a:p>
      </dgm:t>
    </dgm:pt>
    <dgm:pt modelId="{46682A13-042D-4929-A295-C861D4761443}" type="parTrans" cxnId="{D46BD7FA-B2C5-4E64-A269-8EB8408263A4}">
      <dgm:prSet/>
      <dgm:spPr/>
      <dgm:t>
        <a:bodyPr/>
        <a:lstStyle/>
        <a:p>
          <a:endParaRPr lang="en-US"/>
        </a:p>
      </dgm:t>
    </dgm:pt>
    <dgm:pt modelId="{0370598A-7F19-4CCD-A7EA-0B244074DE90}" type="sibTrans" cxnId="{D46BD7FA-B2C5-4E64-A269-8EB8408263A4}">
      <dgm:prSet/>
      <dgm:spPr/>
      <dgm:t>
        <a:bodyPr/>
        <a:lstStyle/>
        <a:p>
          <a:endParaRPr lang="en-US"/>
        </a:p>
      </dgm:t>
    </dgm:pt>
    <dgm:pt modelId="{C778D493-1C0A-4BD3-ADCC-D58AE76753FC}">
      <dgm:prSet/>
      <dgm:spPr>
        <a:xfrm>
          <a:off x="2000" y="425080"/>
          <a:ext cx="1950243" cy="4150439"/>
        </a:xfrm>
      </dgm:spPr>
      <dgm:t>
        <a:bodyPr/>
        <a:lstStyle/>
        <a:p>
          <a:r>
            <a:rPr lang="en-US" dirty="0">
              <a:latin typeface="Calibri" panose="020F0502020204030204"/>
              <a:ea typeface="+mn-ea"/>
              <a:cs typeface="+mn-cs"/>
            </a:rPr>
            <a:t>Industry cluster analysis</a:t>
          </a:r>
        </a:p>
      </dgm:t>
    </dgm:pt>
    <dgm:pt modelId="{9AAFBEDA-C6C8-435A-BF75-A01CE5D5814D}" type="parTrans" cxnId="{A9D9C2D0-0D2C-4A8B-A5B3-A5A3A098A975}">
      <dgm:prSet/>
      <dgm:spPr/>
      <dgm:t>
        <a:bodyPr/>
        <a:lstStyle/>
        <a:p>
          <a:endParaRPr lang="en-US"/>
        </a:p>
      </dgm:t>
    </dgm:pt>
    <dgm:pt modelId="{1252CDFF-E40C-4FE2-990E-65FF5AA1E8DC}" type="sibTrans" cxnId="{A9D9C2D0-0D2C-4A8B-A5B3-A5A3A098A975}">
      <dgm:prSet/>
      <dgm:spPr/>
      <dgm:t>
        <a:bodyPr/>
        <a:lstStyle/>
        <a:p>
          <a:endParaRPr lang="en-US"/>
        </a:p>
      </dgm:t>
    </dgm:pt>
    <dgm:pt modelId="{F8058C09-4323-4C06-8669-F2363BAEE87B}">
      <dgm:prSet/>
      <dgm:spPr>
        <a:xfrm>
          <a:off x="2225278" y="425080"/>
          <a:ext cx="1950243" cy="4150439"/>
        </a:xfrm>
      </dgm:spPr>
      <dgm:t>
        <a:bodyPr/>
        <a:lstStyle/>
        <a:p>
          <a:r>
            <a:rPr lang="en-US" dirty="0">
              <a:latin typeface="Calibri" panose="020F0502020204030204"/>
              <a:ea typeface="+mn-ea"/>
              <a:cs typeface="+mn-cs"/>
            </a:rPr>
            <a:t>Coshocton business/industrial park steering committee formation</a:t>
          </a:r>
        </a:p>
      </dgm:t>
    </dgm:pt>
    <dgm:pt modelId="{C15D292D-3325-4007-868F-A9F41B1A09F8}" type="parTrans" cxnId="{8E372F08-6258-4FEA-9C9D-A3DB9ACA29BD}">
      <dgm:prSet/>
      <dgm:spPr/>
      <dgm:t>
        <a:bodyPr/>
        <a:lstStyle/>
        <a:p>
          <a:endParaRPr lang="en-US"/>
        </a:p>
      </dgm:t>
    </dgm:pt>
    <dgm:pt modelId="{9AB06771-85A6-43CF-BBB1-D8D2651B4F21}" type="sibTrans" cxnId="{8E372F08-6258-4FEA-9C9D-A3DB9ACA29BD}">
      <dgm:prSet/>
      <dgm:spPr/>
      <dgm:t>
        <a:bodyPr/>
        <a:lstStyle/>
        <a:p>
          <a:endParaRPr lang="en-US"/>
        </a:p>
      </dgm:t>
    </dgm:pt>
    <dgm:pt modelId="{93F65EAC-6778-4786-A04B-1707C07677DC}">
      <dgm:prSet/>
      <dgm:spPr>
        <a:xfrm>
          <a:off x="4448556" y="21880"/>
          <a:ext cx="1950243" cy="403200"/>
        </a:xfrm>
      </dgm:spPr>
      <dgm:t>
        <a:bodyPr/>
        <a:lstStyle/>
        <a:p>
          <a:r>
            <a:rPr lang="en-US" b="1" cap="all" baseline="0">
              <a:latin typeface="Calibri" panose="020F0502020204030204"/>
              <a:ea typeface="+mn-ea"/>
              <a:cs typeface="+mn-cs"/>
            </a:rPr>
            <a:t>Do</a:t>
          </a:r>
        </a:p>
      </dgm:t>
    </dgm:pt>
    <dgm:pt modelId="{DBC71376-ABED-4E1A-B60B-36127EDC0636}" type="parTrans" cxnId="{AFEEFEB2-9277-4FC2-83D9-28987E61923A}">
      <dgm:prSet/>
      <dgm:spPr/>
      <dgm:t>
        <a:bodyPr/>
        <a:lstStyle/>
        <a:p>
          <a:endParaRPr lang="en-US"/>
        </a:p>
      </dgm:t>
    </dgm:pt>
    <dgm:pt modelId="{600865E9-953E-4BC4-B773-E07D774C165A}" type="sibTrans" cxnId="{AFEEFEB2-9277-4FC2-83D9-28987E61923A}">
      <dgm:prSet/>
      <dgm:spPr/>
      <dgm:t>
        <a:bodyPr/>
        <a:lstStyle/>
        <a:p>
          <a:endParaRPr lang="en-US"/>
        </a:p>
      </dgm:t>
    </dgm:pt>
    <dgm:pt modelId="{B3ECC039-D2FD-4491-901B-12FD503C06A8}">
      <dgm:prSet/>
      <dgm:spPr>
        <a:xfrm>
          <a:off x="2000" y="425080"/>
          <a:ext cx="1950243" cy="4150439"/>
        </a:xfrm>
      </dgm:spPr>
      <dgm:t>
        <a:bodyPr/>
        <a:lstStyle/>
        <a:p>
          <a:r>
            <a:rPr lang="en-US" dirty="0">
              <a:latin typeface="Calibri" panose="020F0502020204030204"/>
              <a:ea typeface="+mn-ea"/>
              <a:cs typeface="+mn-cs"/>
            </a:rPr>
            <a:t>Business/Industrial Park Strategic plans first need to define the economic characteristics, transportation/infrastructure attributes, and sites that make up a community from primary data sources to determine the assets and liabilities of a community. </a:t>
          </a:r>
        </a:p>
      </dgm:t>
    </dgm:pt>
    <dgm:pt modelId="{D6CF8049-4E66-4963-8E20-0E188A4DCB20}" type="parTrans" cxnId="{0206E0EC-0EEF-4AE2-98BB-1DF6BB0429E1}">
      <dgm:prSet/>
      <dgm:spPr/>
      <dgm:t>
        <a:bodyPr/>
        <a:lstStyle/>
        <a:p>
          <a:endParaRPr lang="en-US"/>
        </a:p>
      </dgm:t>
    </dgm:pt>
    <dgm:pt modelId="{897DFDA9-D2BC-4E25-8AF3-A4C31A627137}" type="sibTrans" cxnId="{0206E0EC-0EEF-4AE2-98BB-1DF6BB0429E1}">
      <dgm:prSet/>
      <dgm:spPr/>
      <dgm:t>
        <a:bodyPr/>
        <a:lstStyle/>
        <a:p>
          <a:endParaRPr lang="en-US"/>
        </a:p>
      </dgm:t>
    </dgm:pt>
    <dgm:pt modelId="{6529217A-AC8D-42B2-993C-9EE8F7F9B3E3}">
      <dgm:prSet/>
      <dgm:spPr>
        <a:xfrm>
          <a:off x="2000" y="425080"/>
          <a:ext cx="1950243" cy="4150439"/>
        </a:xfrm>
      </dgm:spPr>
      <dgm:t>
        <a:bodyPr/>
        <a:lstStyle/>
        <a:p>
          <a:r>
            <a:rPr lang="en-US" b="1" dirty="0">
              <a:latin typeface="Calibri" panose="020F0502020204030204"/>
              <a:ea typeface="+mn-ea"/>
              <a:cs typeface="+mn-cs"/>
            </a:rPr>
            <a:t>Learn elements</a:t>
          </a:r>
        </a:p>
      </dgm:t>
    </dgm:pt>
    <dgm:pt modelId="{6C13B9A0-A089-4EB3-869A-6E9AACED49C0}" type="parTrans" cxnId="{C3D95DB8-B76C-429F-B501-00D42DC4038E}">
      <dgm:prSet/>
      <dgm:spPr/>
      <dgm:t>
        <a:bodyPr/>
        <a:lstStyle/>
        <a:p>
          <a:endParaRPr lang="en-US"/>
        </a:p>
      </dgm:t>
    </dgm:pt>
    <dgm:pt modelId="{4299AEB4-7727-4929-BB0B-96194BBE24FF}" type="sibTrans" cxnId="{C3D95DB8-B76C-429F-B501-00D42DC4038E}">
      <dgm:prSet/>
      <dgm:spPr/>
      <dgm:t>
        <a:bodyPr/>
        <a:lstStyle/>
        <a:p>
          <a:endParaRPr lang="en-US"/>
        </a:p>
      </dgm:t>
    </dgm:pt>
    <dgm:pt modelId="{A415A040-B66F-4983-9C78-A064EBA8378F}">
      <dgm:prSet/>
      <dgm:spPr>
        <a:xfrm>
          <a:off x="2225278" y="425080"/>
          <a:ext cx="1950243" cy="4150439"/>
        </a:xfrm>
      </dgm:spPr>
      <dgm:t>
        <a:bodyPr/>
        <a:lstStyle/>
        <a:p>
          <a:r>
            <a:rPr lang="en-US" dirty="0">
              <a:latin typeface="Calibri" panose="020F0502020204030204"/>
              <a:ea typeface="+mn-ea"/>
              <a:cs typeface="+mn-cs"/>
            </a:rPr>
            <a:t>The second step is to listen to community, political and business leaders for what direction the community wants to go. </a:t>
          </a:r>
        </a:p>
      </dgm:t>
    </dgm:pt>
    <dgm:pt modelId="{8F7C4EEB-0506-4CEF-9E35-4A8B3184EC0B}" type="parTrans" cxnId="{D7E11BB2-5F20-4726-B9F7-4C3C6D91A675}">
      <dgm:prSet/>
      <dgm:spPr/>
      <dgm:t>
        <a:bodyPr/>
        <a:lstStyle/>
        <a:p>
          <a:endParaRPr lang="en-US"/>
        </a:p>
      </dgm:t>
    </dgm:pt>
    <dgm:pt modelId="{FEE516E1-E50B-4A82-A871-3F4343DE52E6}" type="sibTrans" cxnId="{D7E11BB2-5F20-4726-B9F7-4C3C6D91A675}">
      <dgm:prSet/>
      <dgm:spPr/>
      <dgm:t>
        <a:bodyPr/>
        <a:lstStyle/>
        <a:p>
          <a:endParaRPr lang="en-US"/>
        </a:p>
      </dgm:t>
    </dgm:pt>
    <dgm:pt modelId="{A2804202-E3C5-4811-B1D5-9FC9E6F09273}">
      <dgm:prSet/>
      <dgm:spPr>
        <a:xfrm>
          <a:off x="2225278" y="425080"/>
          <a:ext cx="1950243" cy="4150439"/>
        </a:xfrm>
      </dgm:spPr>
      <dgm:t>
        <a:bodyPr/>
        <a:lstStyle/>
        <a:p>
          <a:r>
            <a:rPr lang="en-US" b="1" dirty="0">
              <a:latin typeface="Calibri" panose="020F0502020204030204"/>
              <a:ea typeface="+mn-ea"/>
              <a:cs typeface="+mn-cs"/>
            </a:rPr>
            <a:t>Listen elements</a:t>
          </a:r>
        </a:p>
      </dgm:t>
    </dgm:pt>
    <dgm:pt modelId="{E92D5F27-6403-438B-B595-8434F267CBAE}" type="parTrans" cxnId="{78E58844-AC1C-4346-8562-179DAE858422}">
      <dgm:prSet/>
      <dgm:spPr/>
      <dgm:t>
        <a:bodyPr/>
        <a:lstStyle/>
        <a:p>
          <a:endParaRPr lang="en-US"/>
        </a:p>
      </dgm:t>
    </dgm:pt>
    <dgm:pt modelId="{B843B3F3-E079-4069-92A8-EFE8E8C3E922}" type="sibTrans" cxnId="{78E58844-AC1C-4346-8562-179DAE858422}">
      <dgm:prSet/>
      <dgm:spPr/>
      <dgm:t>
        <a:bodyPr/>
        <a:lstStyle/>
        <a:p>
          <a:endParaRPr lang="en-US"/>
        </a:p>
      </dgm:t>
    </dgm:pt>
    <dgm:pt modelId="{0EE9C828-B157-4620-9BCF-D999532F319C}">
      <dgm:prSet/>
      <dgm:spPr>
        <a:xfrm>
          <a:off x="4448556" y="425080"/>
          <a:ext cx="1950243" cy="4150439"/>
        </a:xfrm>
      </dgm:spPr>
      <dgm:t>
        <a:bodyPr/>
        <a:lstStyle/>
        <a:p>
          <a:r>
            <a:rPr lang="en-US">
              <a:latin typeface="Calibri" panose="020F0502020204030204"/>
              <a:ea typeface="+mn-ea"/>
              <a:cs typeface="+mn-cs"/>
            </a:rPr>
            <a:t>Finally, inegrate community attributes with leadership input ties to a strategic plan to develop business/industrial parks that leads to high-wage job creation and capital investment</a:t>
          </a:r>
        </a:p>
      </dgm:t>
    </dgm:pt>
    <dgm:pt modelId="{122CE7E7-05A9-4408-B3DC-77CFD5445360}" type="parTrans" cxnId="{188A9C11-49F1-454C-B258-33FFA41ED5C1}">
      <dgm:prSet/>
      <dgm:spPr/>
      <dgm:t>
        <a:bodyPr/>
        <a:lstStyle/>
        <a:p>
          <a:endParaRPr lang="en-US"/>
        </a:p>
      </dgm:t>
    </dgm:pt>
    <dgm:pt modelId="{A73F45B4-98BA-4E38-9D15-4105FB0225A5}" type="sibTrans" cxnId="{188A9C11-49F1-454C-B258-33FFA41ED5C1}">
      <dgm:prSet/>
      <dgm:spPr/>
      <dgm:t>
        <a:bodyPr/>
        <a:lstStyle/>
        <a:p>
          <a:endParaRPr lang="en-US"/>
        </a:p>
      </dgm:t>
    </dgm:pt>
    <dgm:pt modelId="{BDB1724E-3BE1-439B-9ED8-9805427179B3}">
      <dgm:prSet/>
      <dgm:spPr>
        <a:xfrm>
          <a:off x="4448556" y="425080"/>
          <a:ext cx="1950243" cy="4150439"/>
        </a:xfrm>
      </dgm:spPr>
      <dgm:t>
        <a:bodyPr/>
        <a:lstStyle/>
        <a:p>
          <a:r>
            <a:rPr lang="en-US" b="1" dirty="0">
              <a:latin typeface="Calibri" panose="020F0502020204030204"/>
              <a:ea typeface="+mn-ea"/>
              <a:cs typeface="+mn-cs"/>
            </a:rPr>
            <a:t>Do elements</a:t>
          </a:r>
        </a:p>
      </dgm:t>
    </dgm:pt>
    <dgm:pt modelId="{1EB90FAA-3724-4D16-9D7D-03B0C0B2148E}" type="parTrans" cxnId="{00DD481A-5C78-4C02-8850-AB1E17380A64}">
      <dgm:prSet/>
      <dgm:spPr/>
      <dgm:t>
        <a:bodyPr/>
        <a:lstStyle/>
        <a:p>
          <a:endParaRPr lang="en-US"/>
        </a:p>
      </dgm:t>
    </dgm:pt>
    <dgm:pt modelId="{5E6A4465-EF3F-4C8B-B59E-62C4C6F852B3}" type="sibTrans" cxnId="{00DD481A-5C78-4C02-8850-AB1E17380A64}">
      <dgm:prSet/>
      <dgm:spPr/>
      <dgm:t>
        <a:bodyPr/>
        <a:lstStyle/>
        <a:p>
          <a:endParaRPr lang="en-US"/>
        </a:p>
      </dgm:t>
    </dgm:pt>
    <dgm:pt modelId="{859CA5D1-4BCF-4015-BF71-6F5362375F5D}">
      <dgm:prSet/>
      <dgm:spPr>
        <a:xfrm>
          <a:off x="2000" y="425080"/>
          <a:ext cx="1950243" cy="4150439"/>
        </a:xfrm>
      </dgm:spPr>
      <dgm:t>
        <a:bodyPr/>
        <a:lstStyle/>
        <a:p>
          <a:r>
            <a:rPr lang="en-US" b="1" cap="all" baseline="0">
              <a:latin typeface="Calibri" panose="020F0502020204030204"/>
              <a:ea typeface="+mn-ea"/>
              <a:cs typeface="+mn-cs"/>
            </a:rPr>
            <a:t>Listen</a:t>
          </a:r>
          <a:endParaRPr lang="en-US">
            <a:latin typeface="Calibri" panose="020F0502020204030204"/>
            <a:ea typeface="+mn-ea"/>
            <a:cs typeface="+mn-cs"/>
          </a:endParaRPr>
        </a:p>
      </dgm:t>
    </dgm:pt>
    <dgm:pt modelId="{B2C3135D-B638-45B5-9CE2-6649A3F90FD8}" type="parTrans" cxnId="{982F7B78-7B12-4508-909D-B23ADBBF5A20}">
      <dgm:prSet/>
      <dgm:spPr/>
      <dgm:t>
        <a:bodyPr/>
        <a:lstStyle/>
        <a:p>
          <a:endParaRPr lang="en-US"/>
        </a:p>
      </dgm:t>
    </dgm:pt>
    <dgm:pt modelId="{CFFD109E-8B0B-476B-9868-AD7E5F173EDA}" type="sibTrans" cxnId="{982F7B78-7B12-4508-909D-B23ADBBF5A20}">
      <dgm:prSet/>
      <dgm:spPr/>
      <dgm:t>
        <a:bodyPr/>
        <a:lstStyle/>
        <a:p>
          <a:endParaRPr lang="en-US"/>
        </a:p>
      </dgm:t>
    </dgm:pt>
    <dgm:pt modelId="{C8782F69-5326-464D-A653-31E2E6ADE93B}">
      <dgm:prSet/>
      <dgm:spPr>
        <a:xfrm>
          <a:off x="2225278" y="425080"/>
          <a:ext cx="1950243" cy="4150439"/>
        </a:xfrm>
      </dgm:spPr>
      <dgm:t>
        <a:bodyPr/>
        <a:lstStyle/>
        <a:p>
          <a:r>
            <a:rPr lang="en-US" dirty="0">
              <a:latin typeface="Calibri" panose="020F0502020204030204"/>
              <a:ea typeface="+mn-ea"/>
              <a:cs typeface="+mn-cs"/>
            </a:rPr>
            <a:t>Briefings with commercial real estate and site selectors</a:t>
          </a:r>
        </a:p>
      </dgm:t>
    </dgm:pt>
    <dgm:pt modelId="{3D030A45-735D-4D87-8D3C-1696C05DC464}" type="parTrans" cxnId="{AAF0E226-0314-4936-BE1D-01179DE1B6EF}">
      <dgm:prSet/>
      <dgm:spPr/>
      <dgm:t>
        <a:bodyPr/>
        <a:lstStyle/>
        <a:p>
          <a:endParaRPr lang="en-US"/>
        </a:p>
      </dgm:t>
    </dgm:pt>
    <dgm:pt modelId="{9B253B69-B823-4C77-ADB6-980FC2F510A9}" type="sibTrans" cxnId="{AAF0E226-0314-4936-BE1D-01179DE1B6EF}">
      <dgm:prSet/>
      <dgm:spPr/>
      <dgm:t>
        <a:bodyPr/>
        <a:lstStyle/>
        <a:p>
          <a:endParaRPr lang="en-US"/>
        </a:p>
      </dgm:t>
    </dgm:pt>
    <dgm:pt modelId="{FC94C47D-6E66-4913-894E-8C8CDF912113}">
      <dgm:prSet/>
      <dgm:spPr>
        <a:xfrm>
          <a:off x="2225278" y="425080"/>
          <a:ext cx="1950243" cy="4150439"/>
        </a:xfrm>
      </dgm:spPr>
      <dgm:t>
        <a:bodyPr/>
        <a:lstStyle/>
        <a:p>
          <a:r>
            <a:rPr lang="en-US" dirty="0">
              <a:latin typeface="Calibri" panose="020F0502020204030204"/>
              <a:ea typeface="+mn-ea"/>
              <a:cs typeface="+mn-cs"/>
            </a:rPr>
            <a:t>Regular status updates with Coshocton business/industrial park project teams</a:t>
          </a:r>
        </a:p>
      </dgm:t>
    </dgm:pt>
    <dgm:pt modelId="{0FDB3699-39AD-4AC9-BD95-C3DF0337196A}" type="parTrans" cxnId="{C1E45D1B-6018-4BC1-9097-DA0F80306B07}">
      <dgm:prSet/>
      <dgm:spPr/>
      <dgm:t>
        <a:bodyPr/>
        <a:lstStyle/>
        <a:p>
          <a:endParaRPr lang="en-US"/>
        </a:p>
      </dgm:t>
    </dgm:pt>
    <dgm:pt modelId="{87B892F8-E005-4971-957C-558592F8F63A}" type="sibTrans" cxnId="{C1E45D1B-6018-4BC1-9097-DA0F80306B07}">
      <dgm:prSet/>
      <dgm:spPr/>
      <dgm:t>
        <a:bodyPr/>
        <a:lstStyle/>
        <a:p>
          <a:endParaRPr lang="en-US"/>
        </a:p>
      </dgm:t>
    </dgm:pt>
    <dgm:pt modelId="{D233D581-28F2-425E-9E25-45657E48501D}">
      <dgm:prSet/>
      <dgm:spPr>
        <a:xfrm>
          <a:off x="2000" y="425080"/>
          <a:ext cx="1950243" cy="4150439"/>
        </a:xfrm>
      </dgm:spPr>
      <dgm:t>
        <a:bodyPr/>
        <a:lstStyle/>
        <a:p>
          <a:r>
            <a:rPr lang="en-US" dirty="0">
              <a:latin typeface="Calibri" panose="020F0502020204030204"/>
              <a:ea typeface="+mn-ea"/>
              <a:cs typeface="+mn-cs"/>
            </a:rPr>
            <a:t>Economic impact analysis</a:t>
          </a:r>
        </a:p>
      </dgm:t>
    </dgm:pt>
    <dgm:pt modelId="{547E81C1-F9AD-40A4-AF5D-B2AE5A9ABD23}" type="parTrans" cxnId="{0238BDDB-5F97-4ADE-A526-7BF2E8ABC963}">
      <dgm:prSet/>
      <dgm:spPr/>
      <dgm:t>
        <a:bodyPr/>
        <a:lstStyle/>
        <a:p>
          <a:endParaRPr lang="en-US"/>
        </a:p>
      </dgm:t>
    </dgm:pt>
    <dgm:pt modelId="{4D490279-C78C-4650-9F09-D12E07857BA1}" type="sibTrans" cxnId="{0238BDDB-5F97-4ADE-A526-7BF2E8ABC963}">
      <dgm:prSet/>
      <dgm:spPr/>
      <dgm:t>
        <a:bodyPr/>
        <a:lstStyle/>
        <a:p>
          <a:endParaRPr lang="en-US"/>
        </a:p>
      </dgm:t>
    </dgm:pt>
    <dgm:pt modelId="{268946FE-814F-584D-9246-5A177DE2E8B1}">
      <dgm:prSet/>
      <dgm:spPr>
        <a:xfrm>
          <a:off x="2000" y="425080"/>
          <a:ext cx="1950243" cy="4150439"/>
        </a:xfrm>
      </dgm:spPr>
      <dgm:t>
        <a:bodyPr/>
        <a:lstStyle/>
        <a:p>
          <a:r>
            <a:rPr lang="en-US" dirty="0">
              <a:latin typeface="Calibri" panose="020F0502020204030204"/>
              <a:ea typeface="+mn-ea"/>
              <a:cs typeface="+mn-cs"/>
            </a:rPr>
            <a:t>Economic Analysis</a:t>
          </a:r>
        </a:p>
      </dgm:t>
    </dgm:pt>
    <dgm:pt modelId="{C0C696D0-46C9-0741-BD3F-A169979AFF00}" type="parTrans" cxnId="{E3F4D351-81B2-8040-8B03-14D4AB1D86CC}">
      <dgm:prSet/>
      <dgm:spPr/>
      <dgm:t>
        <a:bodyPr/>
        <a:lstStyle/>
        <a:p>
          <a:endParaRPr lang="en-US"/>
        </a:p>
      </dgm:t>
    </dgm:pt>
    <dgm:pt modelId="{532D0FC8-3DB4-924D-9FB0-DE71F8D46AAA}" type="sibTrans" cxnId="{E3F4D351-81B2-8040-8B03-14D4AB1D86CC}">
      <dgm:prSet/>
      <dgm:spPr/>
      <dgm:t>
        <a:bodyPr/>
        <a:lstStyle/>
        <a:p>
          <a:endParaRPr lang="en-US"/>
        </a:p>
      </dgm:t>
    </dgm:pt>
    <dgm:pt modelId="{98BBC3E3-5797-F840-803F-1F87CE082533}">
      <dgm:prSet/>
      <dgm:spPr>
        <a:xfrm>
          <a:off x="2000" y="425080"/>
          <a:ext cx="1950243" cy="4150439"/>
        </a:xfrm>
      </dgm:spPr>
      <dgm:t>
        <a:bodyPr/>
        <a:lstStyle/>
        <a:p>
          <a:r>
            <a:rPr lang="en-US" dirty="0">
              <a:latin typeface="Calibri" panose="020F0502020204030204"/>
              <a:ea typeface="+mn-ea"/>
              <a:cs typeface="+mn-cs"/>
            </a:rPr>
            <a:t>Existing Infrastructure analysis</a:t>
          </a:r>
        </a:p>
      </dgm:t>
    </dgm:pt>
    <dgm:pt modelId="{8AB16DA4-25CC-D443-951E-E212F3E44F9D}" type="parTrans" cxnId="{CF4AA8EA-3D9C-3846-9BD6-2B250BC7AE73}">
      <dgm:prSet/>
      <dgm:spPr/>
      <dgm:t>
        <a:bodyPr/>
        <a:lstStyle/>
        <a:p>
          <a:endParaRPr lang="en-US"/>
        </a:p>
      </dgm:t>
    </dgm:pt>
    <dgm:pt modelId="{555A1445-B47A-0046-A82C-BD622DEC00AA}" type="sibTrans" cxnId="{CF4AA8EA-3D9C-3846-9BD6-2B250BC7AE73}">
      <dgm:prSet/>
      <dgm:spPr/>
      <dgm:t>
        <a:bodyPr/>
        <a:lstStyle/>
        <a:p>
          <a:endParaRPr lang="en-US"/>
        </a:p>
      </dgm:t>
    </dgm:pt>
    <dgm:pt modelId="{39AE5EF2-FBA1-1C44-B2CB-A6B713B73CCD}">
      <dgm:prSet/>
      <dgm:spPr>
        <a:xfrm>
          <a:off x="2000" y="425080"/>
          <a:ext cx="1950243" cy="4150439"/>
        </a:xfrm>
      </dgm:spPr>
      <dgm:t>
        <a:bodyPr/>
        <a:lstStyle/>
        <a:p>
          <a:r>
            <a:rPr lang="en-US" dirty="0">
              <a:latin typeface="Calibri" panose="020F0502020204030204"/>
              <a:ea typeface="+mn-ea"/>
              <a:cs typeface="+mn-cs"/>
            </a:rPr>
            <a:t>Identified Sites</a:t>
          </a:r>
        </a:p>
      </dgm:t>
    </dgm:pt>
    <dgm:pt modelId="{6F55EC14-1A45-BA48-9D27-32643928F714}" type="parTrans" cxnId="{FCBF04C0-5A34-F847-BF51-3CCF00ED8F9A}">
      <dgm:prSet/>
      <dgm:spPr/>
      <dgm:t>
        <a:bodyPr/>
        <a:lstStyle/>
        <a:p>
          <a:endParaRPr lang="en-US"/>
        </a:p>
      </dgm:t>
    </dgm:pt>
    <dgm:pt modelId="{640FF35B-A069-624D-AD44-F123870D017C}" type="sibTrans" cxnId="{FCBF04C0-5A34-F847-BF51-3CCF00ED8F9A}">
      <dgm:prSet/>
      <dgm:spPr/>
      <dgm:t>
        <a:bodyPr/>
        <a:lstStyle/>
        <a:p>
          <a:endParaRPr lang="en-US"/>
        </a:p>
      </dgm:t>
    </dgm:pt>
    <dgm:pt modelId="{D4C7F44B-3ABB-FA45-9D7F-1C54779C7674}">
      <dgm:prSet/>
      <dgm:spPr>
        <a:xfrm>
          <a:off x="2000" y="425080"/>
          <a:ext cx="1950243" cy="4150439"/>
        </a:xfrm>
      </dgm:spPr>
      <dgm:t>
        <a:bodyPr/>
        <a:lstStyle/>
        <a:p>
          <a:r>
            <a:rPr lang="en-US" dirty="0">
              <a:latin typeface="Calibri" panose="020F0502020204030204"/>
              <a:ea typeface="+mn-ea"/>
              <a:cs typeface="+mn-cs"/>
            </a:rPr>
            <a:t>Industrial Park Benchmarking</a:t>
          </a:r>
        </a:p>
      </dgm:t>
    </dgm:pt>
    <dgm:pt modelId="{7A85BB75-152D-D64F-A0C3-232D75B478EF}" type="parTrans" cxnId="{9A757CC6-A9CC-784D-8281-10F08F683B48}">
      <dgm:prSet/>
      <dgm:spPr/>
      <dgm:t>
        <a:bodyPr/>
        <a:lstStyle/>
        <a:p>
          <a:endParaRPr lang="en-US"/>
        </a:p>
      </dgm:t>
    </dgm:pt>
    <dgm:pt modelId="{9399B836-E437-FB4A-BE58-D0B182D929BA}" type="sibTrans" cxnId="{9A757CC6-A9CC-784D-8281-10F08F683B48}">
      <dgm:prSet/>
      <dgm:spPr/>
      <dgm:t>
        <a:bodyPr/>
        <a:lstStyle/>
        <a:p>
          <a:endParaRPr lang="en-US"/>
        </a:p>
      </dgm:t>
    </dgm:pt>
    <dgm:pt modelId="{8B3E0737-2E3A-4843-8AA2-1A6F2A7A909C}">
      <dgm:prSet/>
      <dgm:spPr>
        <a:xfrm>
          <a:off x="2225278" y="425080"/>
          <a:ext cx="1950243" cy="4150439"/>
        </a:xfrm>
      </dgm:spPr>
      <dgm:t>
        <a:bodyPr/>
        <a:lstStyle/>
        <a:p>
          <a:r>
            <a:rPr lang="en-US" dirty="0">
              <a:latin typeface="Calibri" panose="020F0502020204030204"/>
              <a:ea typeface="+mn-ea"/>
              <a:cs typeface="+mn-cs"/>
            </a:rPr>
            <a:t>Focus group sessions with community stakeholders</a:t>
          </a:r>
        </a:p>
      </dgm:t>
    </dgm:pt>
    <dgm:pt modelId="{4976336A-8B25-2C47-B636-5E67A348F6BE}" type="parTrans" cxnId="{096D2200-DBA2-F941-8C91-A4CEC93CFDAB}">
      <dgm:prSet/>
      <dgm:spPr/>
      <dgm:t>
        <a:bodyPr/>
        <a:lstStyle/>
        <a:p>
          <a:endParaRPr lang="en-US"/>
        </a:p>
      </dgm:t>
    </dgm:pt>
    <dgm:pt modelId="{B438C9A4-9D23-DC49-8254-78DFC9066E39}" type="sibTrans" cxnId="{096D2200-DBA2-F941-8C91-A4CEC93CFDAB}">
      <dgm:prSet/>
      <dgm:spPr/>
      <dgm:t>
        <a:bodyPr/>
        <a:lstStyle/>
        <a:p>
          <a:endParaRPr lang="en-US"/>
        </a:p>
      </dgm:t>
    </dgm:pt>
    <dgm:pt modelId="{302DD979-AA93-C549-BCAC-F1807A57C328}">
      <dgm:prSet/>
      <dgm:spPr>
        <a:xfrm>
          <a:off x="4448556" y="425080"/>
          <a:ext cx="1950243" cy="4150439"/>
        </a:xfrm>
      </dgm:spPr>
      <dgm:t>
        <a:bodyPr/>
        <a:lstStyle/>
        <a:p>
          <a:r>
            <a:rPr lang="en-US" b="0" dirty="0">
              <a:latin typeface="Calibri" panose="020F0502020204030204"/>
              <a:ea typeface="+mn-ea"/>
              <a:cs typeface="+mn-cs"/>
            </a:rPr>
            <a:t>Site Development</a:t>
          </a:r>
        </a:p>
      </dgm:t>
    </dgm:pt>
    <dgm:pt modelId="{AD786EF8-15A8-D445-9D6B-2F94C62B29FE}" type="parTrans" cxnId="{07731C81-E19C-0D44-A1BE-CEDDFF8EC99F}">
      <dgm:prSet/>
      <dgm:spPr/>
      <dgm:t>
        <a:bodyPr/>
        <a:lstStyle/>
        <a:p>
          <a:endParaRPr lang="en-US"/>
        </a:p>
      </dgm:t>
    </dgm:pt>
    <dgm:pt modelId="{97D25F89-51BF-AA4B-B15D-BCA67A751549}" type="sibTrans" cxnId="{07731C81-E19C-0D44-A1BE-CEDDFF8EC99F}">
      <dgm:prSet/>
      <dgm:spPr/>
      <dgm:t>
        <a:bodyPr/>
        <a:lstStyle/>
        <a:p>
          <a:endParaRPr lang="en-US"/>
        </a:p>
      </dgm:t>
    </dgm:pt>
    <dgm:pt modelId="{9CF7EF8C-6404-0247-B77E-FB1C09251B0A}">
      <dgm:prSet/>
      <dgm:spPr>
        <a:xfrm>
          <a:off x="4448556" y="425080"/>
          <a:ext cx="1950243" cy="4150439"/>
        </a:xfrm>
      </dgm:spPr>
      <dgm:t>
        <a:bodyPr/>
        <a:lstStyle/>
        <a:p>
          <a:r>
            <a:rPr lang="en-US" b="0" dirty="0">
              <a:latin typeface="Calibri" panose="020F0502020204030204"/>
              <a:ea typeface="+mn-ea"/>
              <a:cs typeface="+mn-cs"/>
            </a:rPr>
            <a:t>Existing Industry Support program</a:t>
          </a:r>
        </a:p>
      </dgm:t>
    </dgm:pt>
    <dgm:pt modelId="{F8ADD3BF-5882-E04C-82D2-6412D1CABF04}" type="parTrans" cxnId="{5A72438D-FD61-3C4A-8972-53F015E67878}">
      <dgm:prSet/>
      <dgm:spPr/>
      <dgm:t>
        <a:bodyPr/>
        <a:lstStyle/>
        <a:p>
          <a:endParaRPr lang="en-US"/>
        </a:p>
      </dgm:t>
    </dgm:pt>
    <dgm:pt modelId="{E408A820-09B7-EB41-8EC6-EA3881BFB2A7}" type="sibTrans" cxnId="{5A72438D-FD61-3C4A-8972-53F015E67878}">
      <dgm:prSet/>
      <dgm:spPr/>
      <dgm:t>
        <a:bodyPr/>
        <a:lstStyle/>
        <a:p>
          <a:endParaRPr lang="en-US"/>
        </a:p>
      </dgm:t>
    </dgm:pt>
    <dgm:pt modelId="{6850312A-306C-DF4C-9F74-DB1CC8D2D790}">
      <dgm:prSet/>
      <dgm:spPr>
        <a:xfrm>
          <a:off x="4448556" y="425080"/>
          <a:ext cx="1950243" cy="4150439"/>
        </a:xfrm>
      </dgm:spPr>
      <dgm:t>
        <a:bodyPr/>
        <a:lstStyle/>
        <a:p>
          <a:r>
            <a:rPr lang="en-US" b="0" dirty="0">
              <a:latin typeface="Calibri" panose="020F0502020204030204"/>
              <a:ea typeface="+mn-ea"/>
              <a:cs typeface="+mn-cs"/>
            </a:rPr>
            <a:t>Attraction and Marketing campaign</a:t>
          </a:r>
        </a:p>
      </dgm:t>
    </dgm:pt>
    <dgm:pt modelId="{920A9FA0-4D09-8741-8600-6CEECFA43C88}" type="parTrans" cxnId="{24D46A55-E230-BB44-8B67-9A17425E7539}">
      <dgm:prSet/>
      <dgm:spPr/>
      <dgm:t>
        <a:bodyPr/>
        <a:lstStyle/>
        <a:p>
          <a:endParaRPr lang="en-US"/>
        </a:p>
      </dgm:t>
    </dgm:pt>
    <dgm:pt modelId="{A9A1FB01-CA60-C14B-A020-BFD6FB57FC9D}" type="sibTrans" cxnId="{24D46A55-E230-BB44-8B67-9A17425E7539}">
      <dgm:prSet/>
      <dgm:spPr/>
      <dgm:t>
        <a:bodyPr/>
        <a:lstStyle/>
        <a:p>
          <a:endParaRPr lang="en-US"/>
        </a:p>
      </dgm:t>
    </dgm:pt>
    <dgm:pt modelId="{C91C3FF3-5F84-3E4B-A774-1C9F1184D2BF}">
      <dgm:prSet/>
      <dgm:spPr>
        <a:xfrm>
          <a:off x="4448556" y="425080"/>
          <a:ext cx="1950243" cy="4150439"/>
        </a:xfrm>
      </dgm:spPr>
      <dgm:t>
        <a:bodyPr/>
        <a:lstStyle/>
        <a:p>
          <a:r>
            <a:rPr lang="en-US" b="0" dirty="0">
              <a:latin typeface="Calibri" panose="020F0502020204030204"/>
              <a:ea typeface="+mn-ea"/>
              <a:cs typeface="+mn-cs"/>
            </a:rPr>
            <a:t>Wood manufacturer engagement</a:t>
          </a:r>
        </a:p>
      </dgm:t>
    </dgm:pt>
    <dgm:pt modelId="{8981174F-06AC-A442-ACA4-39F60CDD172C}" type="parTrans" cxnId="{5D8A396E-A2BD-3D45-AB11-6035D529F855}">
      <dgm:prSet/>
      <dgm:spPr/>
      <dgm:t>
        <a:bodyPr/>
        <a:lstStyle/>
        <a:p>
          <a:endParaRPr lang="en-US"/>
        </a:p>
      </dgm:t>
    </dgm:pt>
    <dgm:pt modelId="{508B7970-53CB-8D4F-9F25-B9FE2AEE3088}" type="sibTrans" cxnId="{5D8A396E-A2BD-3D45-AB11-6035D529F855}">
      <dgm:prSet/>
      <dgm:spPr/>
      <dgm:t>
        <a:bodyPr/>
        <a:lstStyle/>
        <a:p>
          <a:endParaRPr lang="en-US"/>
        </a:p>
      </dgm:t>
    </dgm:pt>
    <dgm:pt modelId="{00918869-CB81-1F40-8197-2E13C63785F7}">
      <dgm:prSet/>
      <dgm:spPr>
        <a:xfrm>
          <a:off x="4448556" y="425080"/>
          <a:ext cx="1950243" cy="4150439"/>
        </a:xfrm>
      </dgm:spPr>
      <dgm:t>
        <a:bodyPr/>
        <a:lstStyle/>
        <a:p>
          <a:r>
            <a:rPr lang="en-US" b="0" dirty="0">
              <a:latin typeface="Calibri" panose="020F0502020204030204"/>
              <a:ea typeface="+mn-ea"/>
              <a:cs typeface="+mn-cs"/>
            </a:rPr>
            <a:t>Occupational marketing campaign</a:t>
          </a:r>
        </a:p>
      </dgm:t>
    </dgm:pt>
    <dgm:pt modelId="{45DEE4B3-2D96-7C4B-BB54-B16E215B05E5}" type="parTrans" cxnId="{53E985D5-86BE-0C4F-ABD7-326D66B3DE26}">
      <dgm:prSet/>
      <dgm:spPr/>
      <dgm:t>
        <a:bodyPr/>
        <a:lstStyle/>
        <a:p>
          <a:endParaRPr lang="en-US"/>
        </a:p>
      </dgm:t>
    </dgm:pt>
    <dgm:pt modelId="{F5496CCF-A676-C340-9E9D-FBD5A9E2F25B}" type="sibTrans" cxnId="{53E985D5-86BE-0C4F-ABD7-326D66B3DE26}">
      <dgm:prSet/>
      <dgm:spPr/>
      <dgm:t>
        <a:bodyPr/>
        <a:lstStyle/>
        <a:p>
          <a:endParaRPr lang="en-US"/>
        </a:p>
      </dgm:t>
    </dgm:pt>
    <dgm:pt modelId="{5606CD26-4007-D742-B789-BE981DA45C71}">
      <dgm:prSet/>
      <dgm:spPr>
        <a:xfrm>
          <a:off x="4448556" y="425080"/>
          <a:ext cx="1950243" cy="4150439"/>
        </a:xfrm>
      </dgm:spPr>
      <dgm:t>
        <a:bodyPr/>
        <a:lstStyle/>
        <a:p>
          <a:r>
            <a:rPr lang="en-US" b="0" dirty="0">
              <a:latin typeface="Calibri" panose="020F0502020204030204"/>
              <a:ea typeface="+mn-ea"/>
              <a:cs typeface="+mn-cs"/>
            </a:rPr>
            <a:t>Fundraising campaign</a:t>
          </a:r>
        </a:p>
      </dgm:t>
    </dgm:pt>
    <dgm:pt modelId="{B915E71D-8483-F347-9A50-CE039A7760FF}" type="parTrans" cxnId="{E2BF002B-BB7B-9642-B259-A1CE4D6FC959}">
      <dgm:prSet/>
      <dgm:spPr/>
      <dgm:t>
        <a:bodyPr/>
        <a:lstStyle/>
        <a:p>
          <a:endParaRPr lang="en-US"/>
        </a:p>
      </dgm:t>
    </dgm:pt>
    <dgm:pt modelId="{F4FE2CA5-FDE2-3B4F-9731-7037527C91A3}" type="sibTrans" cxnId="{E2BF002B-BB7B-9642-B259-A1CE4D6FC959}">
      <dgm:prSet/>
      <dgm:spPr/>
      <dgm:t>
        <a:bodyPr/>
        <a:lstStyle/>
        <a:p>
          <a:endParaRPr lang="en-US"/>
        </a:p>
      </dgm:t>
    </dgm:pt>
    <dgm:pt modelId="{85037783-B457-5E45-B6E4-DC28D4BA3A22}" type="pres">
      <dgm:prSet presAssocID="{6144CC16-E11C-472E-B1B8-8C793A89773E}" presName="Name0" presStyleCnt="0">
        <dgm:presLayoutVars>
          <dgm:dir/>
          <dgm:animLvl val="lvl"/>
          <dgm:resizeHandles val="exact"/>
        </dgm:presLayoutVars>
      </dgm:prSet>
      <dgm:spPr/>
      <dgm:t>
        <a:bodyPr/>
        <a:lstStyle/>
        <a:p>
          <a:endParaRPr lang="en-US"/>
        </a:p>
      </dgm:t>
    </dgm:pt>
    <dgm:pt modelId="{5A0603C2-A2FE-F849-AE2C-32470A69F5B3}" type="pres">
      <dgm:prSet presAssocID="{04CF3A68-2495-4FC9-A2CD-9B8EBF2DFF06}" presName="composite" presStyleCnt="0"/>
      <dgm:spPr/>
    </dgm:pt>
    <dgm:pt modelId="{80D4ABC6-63F0-CD4E-A118-4C6A769B8937}" type="pres">
      <dgm:prSet presAssocID="{04CF3A68-2495-4FC9-A2CD-9B8EBF2DFF06}" presName="parTx" presStyleLbl="alignNode1" presStyleIdx="0" presStyleCnt="3">
        <dgm:presLayoutVars>
          <dgm:chMax val="0"/>
          <dgm:chPref val="0"/>
          <dgm:bulletEnabled val="1"/>
        </dgm:presLayoutVars>
      </dgm:prSet>
      <dgm:spPr/>
      <dgm:t>
        <a:bodyPr/>
        <a:lstStyle/>
        <a:p>
          <a:endParaRPr lang="en-US"/>
        </a:p>
      </dgm:t>
    </dgm:pt>
    <dgm:pt modelId="{774425E9-7379-8B43-A3F6-A02CA9143A22}" type="pres">
      <dgm:prSet presAssocID="{04CF3A68-2495-4FC9-A2CD-9B8EBF2DFF06}" presName="desTx" presStyleLbl="alignAccFollowNode1" presStyleIdx="0" presStyleCnt="3">
        <dgm:presLayoutVars>
          <dgm:bulletEnabled val="1"/>
        </dgm:presLayoutVars>
      </dgm:prSet>
      <dgm:spPr/>
      <dgm:t>
        <a:bodyPr/>
        <a:lstStyle/>
        <a:p>
          <a:endParaRPr lang="en-US"/>
        </a:p>
      </dgm:t>
    </dgm:pt>
    <dgm:pt modelId="{EDA14088-E0B2-F346-9730-4DD7590F660F}" type="pres">
      <dgm:prSet presAssocID="{0370598A-7F19-4CCD-A7EA-0B244074DE90}" presName="space" presStyleCnt="0"/>
      <dgm:spPr/>
    </dgm:pt>
    <dgm:pt modelId="{8798EBAF-AB54-514A-A071-74CBA3A3690D}" type="pres">
      <dgm:prSet presAssocID="{859CA5D1-4BCF-4015-BF71-6F5362375F5D}" presName="composite" presStyleCnt="0"/>
      <dgm:spPr/>
    </dgm:pt>
    <dgm:pt modelId="{07C1AFBF-7E4D-2949-9F92-3A667A889AE2}" type="pres">
      <dgm:prSet presAssocID="{859CA5D1-4BCF-4015-BF71-6F5362375F5D}" presName="parTx" presStyleLbl="alignNode1" presStyleIdx="1" presStyleCnt="3">
        <dgm:presLayoutVars>
          <dgm:chMax val="0"/>
          <dgm:chPref val="0"/>
          <dgm:bulletEnabled val="1"/>
        </dgm:presLayoutVars>
      </dgm:prSet>
      <dgm:spPr/>
      <dgm:t>
        <a:bodyPr/>
        <a:lstStyle/>
        <a:p>
          <a:endParaRPr lang="en-US"/>
        </a:p>
      </dgm:t>
    </dgm:pt>
    <dgm:pt modelId="{1D879C34-B467-804B-9732-82C56A51D6F3}" type="pres">
      <dgm:prSet presAssocID="{859CA5D1-4BCF-4015-BF71-6F5362375F5D}" presName="desTx" presStyleLbl="alignAccFollowNode1" presStyleIdx="1" presStyleCnt="3">
        <dgm:presLayoutVars>
          <dgm:bulletEnabled val="1"/>
        </dgm:presLayoutVars>
      </dgm:prSet>
      <dgm:spPr/>
      <dgm:t>
        <a:bodyPr/>
        <a:lstStyle/>
        <a:p>
          <a:endParaRPr lang="en-US"/>
        </a:p>
      </dgm:t>
    </dgm:pt>
    <dgm:pt modelId="{055B25AD-C515-B94E-AB44-FAA05FDCCB11}" type="pres">
      <dgm:prSet presAssocID="{CFFD109E-8B0B-476B-9868-AD7E5F173EDA}" presName="space" presStyleCnt="0"/>
      <dgm:spPr/>
    </dgm:pt>
    <dgm:pt modelId="{33C15C5F-F736-A449-87BE-B7E6F153B9ED}" type="pres">
      <dgm:prSet presAssocID="{93F65EAC-6778-4786-A04B-1707C07677DC}" presName="composite" presStyleCnt="0"/>
      <dgm:spPr/>
    </dgm:pt>
    <dgm:pt modelId="{32DF2C81-13B6-1B42-A51B-4531982AF183}" type="pres">
      <dgm:prSet presAssocID="{93F65EAC-6778-4786-A04B-1707C07677DC}" presName="parTx" presStyleLbl="alignNode1" presStyleIdx="2" presStyleCnt="3">
        <dgm:presLayoutVars>
          <dgm:chMax val="0"/>
          <dgm:chPref val="0"/>
          <dgm:bulletEnabled val="1"/>
        </dgm:presLayoutVars>
      </dgm:prSet>
      <dgm:spPr/>
      <dgm:t>
        <a:bodyPr/>
        <a:lstStyle/>
        <a:p>
          <a:endParaRPr lang="en-US"/>
        </a:p>
      </dgm:t>
    </dgm:pt>
    <dgm:pt modelId="{18EDB434-756E-DE4F-8EE2-C2322F110CC7}" type="pres">
      <dgm:prSet presAssocID="{93F65EAC-6778-4786-A04B-1707C07677DC}" presName="desTx" presStyleLbl="alignAccFollowNode1" presStyleIdx="2" presStyleCnt="3">
        <dgm:presLayoutVars>
          <dgm:bulletEnabled val="1"/>
        </dgm:presLayoutVars>
      </dgm:prSet>
      <dgm:spPr/>
      <dgm:t>
        <a:bodyPr/>
        <a:lstStyle/>
        <a:p>
          <a:endParaRPr lang="en-US"/>
        </a:p>
      </dgm:t>
    </dgm:pt>
  </dgm:ptLst>
  <dgm:cxnLst>
    <dgm:cxn modelId="{D704F74A-9310-114D-87AE-A1ADF4FD2A9D}" type="presOf" srcId="{A2804202-E3C5-4811-B1D5-9FC9E6F09273}" destId="{1D879C34-B467-804B-9732-82C56A51D6F3}" srcOrd="0" destOrd="1" presId="urn:microsoft.com/office/officeart/2005/8/layout/hList1"/>
    <dgm:cxn modelId="{D7E11BB2-5F20-4726-B9F7-4C3C6D91A675}" srcId="{859CA5D1-4BCF-4015-BF71-6F5362375F5D}" destId="{A415A040-B66F-4983-9C78-A064EBA8378F}" srcOrd="0" destOrd="0" parTransId="{8F7C4EEB-0506-4CEF-9E35-4A8B3184EC0B}" sibTransId="{FEE516E1-E50B-4A82-A871-3F4343DE52E6}"/>
    <dgm:cxn modelId="{096D2200-DBA2-F941-8C91-A4CEC93CFDAB}" srcId="{A2804202-E3C5-4811-B1D5-9FC9E6F09273}" destId="{8B3E0737-2E3A-4843-8AA2-1A6F2A7A909C}" srcOrd="3" destOrd="0" parTransId="{4976336A-8B25-2C47-B636-5E67A348F6BE}" sibTransId="{B438C9A4-9D23-DC49-8254-78DFC9066E39}"/>
    <dgm:cxn modelId="{5A72438D-FD61-3C4A-8972-53F015E67878}" srcId="{BDB1724E-3BE1-439B-9ED8-9805427179B3}" destId="{9CF7EF8C-6404-0247-B77E-FB1C09251B0A}" srcOrd="1" destOrd="0" parTransId="{F8ADD3BF-5882-E04C-82D2-6412D1CABF04}" sibTransId="{E408A820-09B7-EB41-8EC6-EA3881BFB2A7}"/>
    <dgm:cxn modelId="{A9D9C2D0-0D2C-4A8B-A5B3-A5A3A098A975}" srcId="{6529217A-AC8D-42B2-993C-9EE8F7F9B3E3}" destId="{C778D493-1C0A-4BD3-ADCC-D58AE76753FC}" srcOrd="1" destOrd="0" parTransId="{9AAFBEDA-C6C8-435A-BF75-A01CE5D5814D}" sibTransId="{1252CDFF-E40C-4FE2-990E-65FF5AA1E8DC}"/>
    <dgm:cxn modelId="{B766682C-4A60-194A-A794-66F26CF825A2}" type="presOf" srcId="{6850312A-306C-DF4C-9F74-DB1CC8D2D790}" destId="{18EDB434-756E-DE4F-8EE2-C2322F110CC7}" srcOrd="0" destOrd="4" presId="urn:microsoft.com/office/officeart/2005/8/layout/hList1"/>
    <dgm:cxn modelId="{CD2252DE-632E-9B4D-BC1E-A3FBE4B2A77F}" type="presOf" srcId="{302DD979-AA93-C549-BCAC-F1807A57C328}" destId="{18EDB434-756E-DE4F-8EE2-C2322F110CC7}" srcOrd="0" destOrd="2" presId="urn:microsoft.com/office/officeart/2005/8/layout/hList1"/>
    <dgm:cxn modelId="{3D8988DD-EF64-0B45-B8BD-757D4D589250}" type="presOf" srcId="{39AE5EF2-FBA1-1C44-B2CB-A6B713B73CCD}" destId="{774425E9-7379-8B43-A3F6-A02CA9143A22}" srcOrd="0" destOrd="5" presId="urn:microsoft.com/office/officeart/2005/8/layout/hList1"/>
    <dgm:cxn modelId="{7A6DDD85-D7CE-1B48-9F31-CC59EB1ECC22}" type="presOf" srcId="{0EE9C828-B157-4620-9BCF-D999532F319C}" destId="{18EDB434-756E-DE4F-8EE2-C2322F110CC7}" srcOrd="0" destOrd="0" presId="urn:microsoft.com/office/officeart/2005/8/layout/hList1"/>
    <dgm:cxn modelId="{DC06C9C7-011E-4845-8BE4-390C248CF640}" type="presOf" srcId="{5606CD26-4007-D742-B789-BE981DA45C71}" destId="{18EDB434-756E-DE4F-8EE2-C2322F110CC7}" srcOrd="0" destOrd="7" presId="urn:microsoft.com/office/officeart/2005/8/layout/hList1"/>
    <dgm:cxn modelId="{62DFE6EB-74B8-234E-A859-82328CA6EBFB}" type="presOf" srcId="{F8058C09-4323-4C06-8669-F2363BAEE87B}" destId="{1D879C34-B467-804B-9732-82C56A51D6F3}" srcOrd="0" destOrd="2" presId="urn:microsoft.com/office/officeart/2005/8/layout/hList1"/>
    <dgm:cxn modelId="{4E301249-4E6F-DA41-B5A6-FD8FE1910FEA}" type="presOf" srcId="{C91C3FF3-5F84-3E4B-A774-1C9F1184D2BF}" destId="{18EDB434-756E-DE4F-8EE2-C2322F110CC7}" srcOrd="0" destOrd="5" presId="urn:microsoft.com/office/officeart/2005/8/layout/hList1"/>
    <dgm:cxn modelId="{57056A8F-6C3C-1A4A-BDAA-1A3551037586}" type="presOf" srcId="{8B3E0737-2E3A-4843-8AA2-1A6F2A7A909C}" destId="{1D879C34-B467-804B-9732-82C56A51D6F3}" srcOrd="0" destOrd="5" presId="urn:microsoft.com/office/officeart/2005/8/layout/hList1"/>
    <dgm:cxn modelId="{E2BF002B-BB7B-9642-B259-A1CE4D6FC959}" srcId="{BDB1724E-3BE1-439B-9ED8-9805427179B3}" destId="{5606CD26-4007-D742-B789-BE981DA45C71}" srcOrd="5" destOrd="0" parTransId="{B915E71D-8483-F347-9A50-CE039A7760FF}" sibTransId="{F4FE2CA5-FDE2-3B4F-9731-7037527C91A3}"/>
    <dgm:cxn modelId="{CF4AA8EA-3D9C-3846-9BD6-2B250BC7AE73}" srcId="{6529217A-AC8D-42B2-993C-9EE8F7F9B3E3}" destId="{98BBC3E3-5797-F840-803F-1F87CE082533}" srcOrd="2" destOrd="0" parTransId="{8AB16DA4-25CC-D443-951E-E212F3E44F9D}" sibTransId="{555A1445-B47A-0046-A82C-BD622DEC00AA}"/>
    <dgm:cxn modelId="{24D46A55-E230-BB44-8B67-9A17425E7539}" srcId="{BDB1724E-3BE1-439B-9ED8-9805427179B3}" destId="{6850312A-306C-DF4C-9F74-DB1CC8D2D790}" srcOrd="2" destOrd="0" parTransId="{920A9FA0-4D09-8741-8600-6CEECFA43C88}" sibTransId="{A9A1FB01-CA60-C14B-A020-BFD6FB57FC9D}"/>
    <dgm:cxn modelId="{0238BDDB-5F97-4ADE-A526-7BF2E8ABC963}" srcId="{6529217A-AC8D-42B2-993C-9EE8F7F9B3E3}" destId="{D233D581-28F2-425E-9E25-45657E48501D}" srcOrd="5" destOrd="0" parTransId="{547E81C1-F9AD-40A4-AF5D-B2AE5A9ABD23}" sibTransId="{4D490279-C78C-4650-9F09-D12E07857BA1}"/>
    <dgm:cxn modelId="{188A9C11-49F1-454C-B258-33FFA41ED5C1}" srcId="{93F65EAC-6778-4786-A04B-1707C07677DC}" destId="{0EE9C828-B157-4620-9BCF-D999532F319C}" srcOrd="0" destOrd="0" parTransId="{122CE7E7-05A9-4408-B3DC-77CFD5445360}" sibTransId="{A73F45B4-98BA-4E38-9D15-4105FB0225A5}"/>
    <dgm:cxn modelId="{FAB1D19E-6BA4-2D4A-AB2B-833186E5CABC}" type="presOf" srcId="{859CA5D1-4BCF-4015-BF71-6F5362375F5D}" destId="{07C1AFBF-7E4D-2949-9F92-3A667A889AE2}" srcOrd="0" destOrd="0" presId="urn:microsoft.com/office/officeart/2005/8/layout/hList1"/>
    <dgm:cxn modelId="{2A6FA452-8AB2-E54A-A42F-12F0F98C2706}" type="presOf" srcId="{268946FE-814F-584D-9246-5A177DE2E8B1}" destId="{774425E9-7379-8B43-A3F6-A02CA9143A22}" srcOrd="0" destOrd="2" presId="urn:microsoft.com/office/officeart/2005/8/layout/hList1"/>
    <dgm:cxn modelId="{552E1F5E-8CD8-354B-BE03-C25CC5ABCEAC}" type="presOf" srcId="{C778D493-1C0A-4BD3-ADCC-D58AE76753FC}" destId="{774425E9-7379-8B43-A3F6-A02CA9143A22}" srcOrd="0" destOrd="3" presId="urn:microsoft.com/office/officeart/2005/8/layout/hList1"/>
    <dgm:cxn modelId="{E951F3C1-3FA3-524B-8FF1-6607DFD3AC3D}" type="presOf" srcId="{04CF3A68-2495-4FC9-A2CD-9B8EBF2DFF06}" destId="{80D4ABC6-63F0-CD4E-A118-4C6A769B8937}" srcOrd="0" destOrd="0" presId="urn:microsoft.com/office/officeart/2005/8/layout/hList1"/>
    <dgm:cxn modelId="{48A440D6-4440-A349-BA42-1A538F2A3D62}" type="presOf" srcId="{FC94C47D-6E66-4913-894E-8C8CDF912113}" destId="{1D879C34-B467-804B-9732-82C56A51D6F3}" srcOrd="0" destOrd="4" presId="urn:microsoft.com/office/officeart/2005/8/layout/hList1"/>
    <dgm:cxn modelId="{9308D38B-5A7C-CC48-9276-4795B8D4FDBD}" type="presOf" srcId="{D4C7F44B-3ABB-FA45-9D7F-1C54779C7674}" destId="{774425E9-7379-8B43-A3F6-A02CA9143A22}" srcOrd="0" destOrd="6" presId="urn:microsoft.com/office/officeart/2005/8/layout/hList1"/>
    <dgm:cxn modelId="{E3F4D351-81B2-8040-8B03-14D4AB1D86CC}" srcId="{6529217A-AC8D-42B2-993C-9EE8F7F9B3E3}" destId="{268946FE-814F-584D-9246-5A177DE2E8B1}" srcOrd="0" destOrd="0" parTransId="{C0C696D0-46C9-0741-BD3F-A169979AFF00}" sibTransId="{532D0FC8-3DB4-924D-9FB0-DE71F8D46AAA}"/>
    <dgm:cxn modelId="{C2C444C2-78B9-5C48-B90A-D7E4A9019AA7}" type="presOf" srcId="{9CF7EF8C-6404-0247-B77E-FB1C09251B0A}" destId="{18EDB434-756E-DE4F-8EE2-C2322F110CC7}" srcOrd="0" destOrd="3" presId="urn:microsoft.com/office/officeart/2005/8/layout/hList1"/>
    <dgm:cxn modelId="{53E985D5-86BE-0C4F-ABD7-326D66B3DE26}" srcId="{BDB1724E-3BE1-439B-9ED8-9805427179B3}" destId="{00918869-CB81-1F40-8197-2E13C63785F7}" srcOrd="4" destOrd="0" parTransId="{45DEE4B3-2D96-7C4B-BB54-B16E215B05E5}" sibTransId="{F5496CCF-A676-C340-9E9D-FBD5A9E2F25B}"/>
    <dgm:cxn modelId="{56933CEF-7682-F74E-B135-07225218D916}" type="presOf" srcId="{00918869-CB81-1F40-8197-2E13C63785F7}" destId="{18EDB434-756E-DE4F-8EE2-C2322F110CC7}" srcOrd="0" destOrd="6" presId="urn:microsoft.com/office/officeart/2005/8/layout/hList1"/>
    <dgm:cxn modelId="{AAF0E226-0314-4936-BE1D-01179DE1B6EF}" srcId="{A2804202-E3C5-4811-B1D5-9FC9E6F09273}" destId="{C8782F69-5326-464D-A653-31E2E6ADE93B}" srcOrd="1" destOrd="0" parTransId="{3D030A45-735D-4D87-8D3C-1696C05DC464}" sibTransId="{9B253B69-B823-4C77-ADB6-980FC2F510A9}"/>
    <dgm:cxn modelId="{2CBEA100-0754-054E-8CF6-79EC85680DEC}" type="presOf" srcId="{D233D581-28F2-425E-9E25-45657E48501D}" destId="{774425E9-7379-8B43-A3F6-A02CA9143A22}" srcOrd="0" destOrd="7" presId="urn:microsoft.com/office/officeart/2005/8/layout/hList1"/>
    <dgm:cxn modelId="{8E372F08-6258-4FEA-9C9D-A3DB9ACA29BD}" srcId="{A2804202-E3C5-4811-B1D5-9FC9E6F09273}" destId="{F8058C09-4323-4C06-8669-F2363BAEE87B}" srcOrd="0" destOrd="0" parTransId="{C15D292D-3325-4007-868F-A9F41B1A09F8}" sibTransId="{9AB06771-85A6-43CF-BBB1-D8D2651B4F21}"/>
    <dgm:cxn modelId="{78E58844-AC1C-4346-8562-179DAE858422}" srcId="{859CA5D1-4BCF-4015-BF71-6F5362375F5D}" destId="{A2804202-E3C5-4811-B1D5-9FC9E6F09273}" srcOrd="1" destOrd="0" parTransId="{E92D5F27-6403-438B-B595-8434F267CBAE}" sibTransId="{B843B3F3-E079-4069-92A8-EFE8E8C3E922}"/>
    <dgm:cxn modelId="{9CD66EFB-6D0C-404A-BBC3-46608967AF96}" type="presOf" srcId="{98BBC3E3-5797-F840-803F-1F87CE082533}" destId="{774425E9-7379-8B43-A3F6-A02CA9143A22}" srcOrd="0" destOrd="4" presId="urn:microsoft.com/office/officeart/2005/8/layout/hList1"/>
    <dgm:cxn modelId="{9A757CC6-A9CC-784D-8281-10F08F683B48}" srcId="{6529217A-AC8D-42B2-993C-9EE8F7F9B3E3}" destId="{D4C7F44B-3ABB-FA45-9D7F-1C54779C7674}" srcOrd="4" destOrd="0" parTransId="{7A85BB75-152D-D64F-A0C3-232D75B478EF}" sibTransId="{9399B836-E437-FB4A-BE58-D0B182D929BA}"/>
    <dgm:cxn modelId="{5D8A396E-A2BD-3D45-AB11-6035D529F855}" srcId="{BDB1724E-3BE1-439B-9ED8-9805427179B3}" destId="{C91C3FF3-5F84-3E4B-A774-1C9F1184D2BF}" srcOrd="3" destOrd="0" parTransId="{8981174F-06AC-A442-ACA4-39F60CDD172C}" sibTransId="{508B7970-53CB-8D4F-9F25-B9FE2AEE3088}"/>
    <dgm:cxn modelId="{982F7B78-7B12-4508-909D-B23ADBBF5A20}" srcId="{6144CC16-E11C-472E-B1B8-8C793A89773E}" destId="{859CA5D1-4BCF-4015-BF71-6F5362375F5D}" srcOrd="1" destOrd="0" parTransId="{B2C3135D-B638-45B5-9CE2-6649A3F90FD8}" sibTransId="{CFFD109E-8B0B-476B-9868-AD7E5F173EDA}"/>
    <dgm:cxn modelId="{7A1D97F0-55E9-1946-8514-FC4F863F4484}" type="presOf" srcId="{B3ECC039-D2FD-4491-901B-12FD503C06A8}" destId="{774425E9-7379-8B43-A3F6-A02CA9143A22}" srcOrd="0" destOrd="0" presId="urn:microsoft.com/office/officeart/2005/8/layout/hList1"/>
    <dgm:cxn modelId="{7BAB688B-E28B-6D42-888C-B421254C8E2B}" type="presOf" srcId="{6529217A-AC8D-42B2-993C-9EE8F7F9B3E3}" destId="{774425E9-7379-8B43-A3F6-A02CA9143A22}" srcOrd="0" destOrd="1" presId="urn:microsoft.com/office/officeart/2005/8/layout/hList1"/>
    <dgm:cxn modelId="{FCBF04C0-5A34-F847-BF51-3CCF00ED8F9A}" srcId="{6529217A-AC8D-42B2-993C-9EE8F7F9B3E3}" destId="{39AE5EF2-FBA1-1C44-B2CB-A6B713B73CCD}" srcOrd="3" destOrd="0" parTransId="{6F55EC14-1A45-BA48-9D27-32643928F714}" sibTransId="{640FF35B-A069-624D-AD44-F123870D017C}"/>
    <dgm:cxn modelId="{4F2B423C-AA42-414E-8693-2929761F999B}" type="presOf" srcId="{A415A040-B66F-4983-9C78-A064EBA8378F}" destId="{1D879C34-B467-804B-9732-82C56A51D6F3}" srcOrd="0" destOrd="0" presId="urn:microsoft.com/office/officeart/2005/8/layout/hList1"/>
    <dgm:cxn modelId="{C3D95DB8-B76C-429F-B501-00D42DC4038E}" srcId="{04CF3A68-2495-4FC9-A2CD-9B8EBF2DFF06}" destId="{6529217A-AC8D-42B2-993C-9EE8F7F9B3E3}" srcOrd="1" destOrd="0" parTransId="{6C13B9A0-A089-4EB3-869A-6E9AACED49C0}" sibTransId="{4299AEB4-7727-4929-BB0B-96194BBE24FF}"/>
    <dgm:cxn modelId="{0206E0EC-0EEF-4AE2-98BB-1DF6BB0429E1}" srcId="{04CF3A68-2495-4FC9-A2CD-9B8EBF2DFF06}" destId="{B3ECC039-D2FD-4491-901B-12FD503C06A8}" srcOrd="0" destOrd="0" parTransId="{D6CF8049-4E66-4963-8E20-0E188A4DCB20}" sibTransId="{897DFDA9-D2BC-4E25-8AF3-A4C31A627137}"/>
    <dgm:cxn modelId="{A37D01B8-2948-4A4D-B15D-E477B68D29AD}" type="presOf" srcId="{C8782F69-5326-464D-A653-31E2E6ADE93B}" destId="{1D879C34-B467-804B-9732-82C56A51D6F3}" srcOrd="0" destOrd="3" presId="urn:microsoft.com/office/officeart/2005/8/layout/hList1"/>
    <dgm:cxn modelId="{00DD481A-5C78-4C02-8850-AB1E17380A64}" srcId="{93F65EAC-6778-4786-A04B-1707C07677DC}" destId="{BDB1724E-3BE1-439B-9ED8-9805427179B3}" srcOrd="1" destOrd="0" parTransId="{1EB90FAA-3724-4D16-9D7D-03B0C0B2148E}" sibTransId="{5E6A4465-EF3F-4C8B-B59E-62C4C6F852B3}"/>
    <dgm:cxn modelId="{35B1B06C-C990-2C40-AE2F-EE7B069648FD}" type="presOf" srcId="{BDB1724E-3BE1-439B-9ED8-9805427179B3}" destId="{18EDB434-756E-DE4F-8EE2-C2322F110CC7}" srcOrd="0" destOrd="1" presId="urn:microsoft.com/office/officeart/2005/8/layout/hList1"/>
    <dgm:cxn modelId="{D46BD7FA-B2C5-4E64-A269-8EB8408263A4}" srcId="{6144CC16-E11C-472E-B1B8-8C793A89773E}" destId="{04CF3A68-2495-4FC9-A2CD-9B8EBF2DFF06}" srcOrd="0" destOrd="0" parTransId="{46682A13-042D-4929-A295-C861D4761443}" sibTransId="{0370598A-7F19-4CCD-A7EA-0B244074DE90}"/>
    <dgm:cxn modelId="{C1E45D1B-6018-4BC1-9097-DA0F80306B07}" srcId="{A2804202-E3C5-4811-B1D5-9FC9E6F09273}" destId="{FC94C47D-6E66-4913-894E-8C8CDF912113}" srcOrd="2" destOrd="0" parTransId="{0FDB3699-39AD-4AC9-BD95-C3DF0337196A}" sibTransId="{87B892F8-E005-4971-957C-558592F8F63A}"/>
    <dgm:cxn modelId="{AE8EAA47-393B-8340-BD11-2313D8B7ABF1}" type="presOf" srcId="{93F65EAC-6778-4786-A04B-1707C07677DC}" destId="{32DF2C81-13B6-1B42-A51B-4531982AF183}" srcOrd="0" destOrd="0" presId="urn:microsoft.com/office/officeart/2005/8/layout/hList1"/>
    <dgm:cxn modelId="{07731C81-E19C-0D44-A1BE-CEDDFF8EC99F}" srcId="{BDB1724E-3BE1-439B-9ED8-9805427179B3}" destId="{302DD979-AA93-C549-BCAC-F1807A57C328}" srcOrd="0" destOrd="0" parTransId="{AD786EF8-15A8-D445-9D6B-2F94C62B29FE}" sibTransId="{97D25F89-51BF-AA4B-B15D-BCA67A751549}"/>
    <dgm:cxn modelId="{807056E5-9D59-8249-84D3-FE9A6A8A302A}" type="presOf" srcId="{6144CC16-E11C-472E-B1B8-8C793A89773E}" destId="{85037783-B457-5E45-B6E4-DC28D4BA3A22}" srcOrd="0" destOrd="0" presId="urn:microsoft.com/office/officeart/2005/8/layout/hList1"/>
    <dgm:cxn modelId="{AFEEFEB2-9277-4FC2-83D9-28987E61923A}" srcId="{6144CC16-E11C-472E-B1B8-8C793A89773E}" destId="{93F65EAC-6778-4786-A04B-1707C07677DC}" srcOrd="2" destOrd="0" parTransId="{DBC71376-ABED-4E1A-B60B-36127EDC0636}" sibTransId="{600865E9-953E-4BC4-B773-E07D774C165A}"/>
    <dgm:cxn modelId="{C4258F37-A1C5-8645-B7DA-5E50D9C88587}" type="presParOf" srcId="{85037783-B457-5E45-B6E4-DC28D4BA3A22}" destId="{5A0603C2-A2FE-F849-AE2C-32470A69F5B3}" srcOrd="0" destOrd="0" presId="urn:microsoft.com/office/officeart/2005/8/layout/hList1"/>
    <dgm:cxn modelId="{5C891D3D-3905-4240-8F2C-D5D0974B637E}" type="presParOf" srcId="{5A0603C2-A2FE-F849-AE2C-32470A69F5B3}" destId="{80D4ABC6-63F0-CD4E-A118-4C6A769B8937}" srcOrd="0" destOrd="0" presId="urn:microsoft.com/office/officeart/2005/8/layout/hList1"/>
    <dgm:cxn modelId="{A993C9C0-97BA-B944-BD6F-41F4CA0866A0}" type="presParOf" srcId="{5A0603C2-A2FE-F849-AE2C-32470A69F5B3}" destId="{774425E9-7379-8B43-A3F6-A02CA9143A22}" srcOrd="1" destOrd="0" presId="urn:microsoft.com/office/officeart/2005/8/layout/hList1"/>
    <dgm:cxn modelId="{E3CA1120-1B18-4048-88BB-9D95D4871A9A}" type="presParOf" srcId="{85037783-B457-5E45-B6E4-DC28D4BA3A22}" destId="{EDA14088-E0B2-F346-9730-4DD7590F660F}" srcOrd="1" destOrd="0" presId="urn:microsoft.com/office/officeart/2005/8/layout/hList1"/>
    <dgm:cxn modelId="{9E362BDE-2746-5D42-975C-F1B939E979DB}" type="presParOf" srcId="{85037783-B457-5E45-B6E4-DC28D4BA3A22}" destId="{8798EBAF-AB54-514A-A071-74CBA3A3690D}" srcOrd="2" destOrd="0" presId="urn:microsoft.com/office/officeart/2005/8/layout/hList1"/>
    <dgm:cxn modelId="{F67F69FB-BA7C-B14F-BC78-1B8D8E2DD7D1}" type="presParOf" srcId="{8798EBAF-AB54-514A-A071-74CBA3A3690D}" destId="{07C1AFBF-7E4D-2949-9F92-3A667A889AE2}" srcOrd="0" destOrd="0" presId="urn:microsoft.com/office/officeart/2005/8/layout/hList1"/>
    <dgm:cxn modelId="{CB19E0D1-7E2D-DB44-B387-FB6CAE87EE60}" type="presParOf" srcId="{8798EBAF-AB54-514A-A071-74CBA3A3690D}" destId="{1D879C34-B467-804B-9732-82C56A51D6F3}" srcOrd="1" destOrd="0" presId="urn:microsoft.com/office/officeart/2005/8/layout/hList1"/>
    <dgm:cxn modelId="{8038CCE6-F5CF-5047-A4A2-070E62790C51}" type="presParOf" srcId="{85037783-B457-5E45-B6E4-DC28D4BA3A22}" destId="{055B25AD-C515-B94E-AB44-FAA05FDCCB11}" srcOrd="3" destOrd="0" presId="urn:microsoft.com/office/officeart/2005/8/layout/hList1"/>
    <dgm:cxn modelId="{C32495BB-8DFE-034E-B358-016BF46E847D}" type="presParOf" srcId="{85037783-B457-5E45-B6E4-DC28D4BA3A22}" destId="{33C15C5F-F736-A449-87BE-B7E6F153B9ED}" srcOrd="4" destOrd="0" presId="urn:microsoft.com/office/officeart/2005/8/layout/hList1"/>
    <dgm:cxn modelId="{A8E97164-43A4-8F4B-800D-F8FE0A13B7AC}" type="presParOf" srcId="{33C15C5F-F736-A449-87BE-B7E6F153B9ED}" destId="{32DF2C81-13B6-1B42-A51B-4531982AF183}" srcOrd="0" destOrd="0" presId="urn:microsoft.com/office/officeart/2005/8/layout/hList1"/>
    <dgm:cxn modelId="{1584B5EA-A975-AE44-99C9-871F8B9545F2}" type="presParOf" srcId="{33C15C5F-F736-A449-87BE-B7E6F153B9ED}" destId="{18EDB434-756E-DE4F-8EE2-C2322F110C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4C7114-4766-4B65-AC13-7F69214ED1FF}"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34C45587-E494-4F0B-928F-84F2A12931A6}">
      <dgm:prSet/>
      <dgm:spPr/>
      <dgm:t>
        <a:bodyPr/>
        <a:lstStyle/>
        <a:p>
          <a:r>
            <a:rPr lang="en-US"/>
            <a:t>Two sites stand out as market-ready</a:t>
          </a:r>
        </a:p>
      </dgm:t>
    </dgm:pt>
    <dgm:pt modelId="{58568772-1DE0-4CFE-BCED-EF482053A5BC}" type="parTrans" cxnId="{477D699B-625A-490F-9DB4-A11FAF519CC2}">
      <dgm:prSet/>
      <dgm:spPr/>
      <dgm:t>
        <a:bodyPr/>
        <a:lstStyle/>
        <a:p>
          <a:endParaRPr lang="en-US"/>
        </a:p>
      </dgm:t>
    </dgm:pt>
    <dgm:pt modelId="{B6BF21A0-44F4-4D6D-864D-0832C8697EDB}" type="sibTrans" cxnId="{477D699B-625A-490F-9DB4-A11FAF519CC2}">
      <dgm:prSet/>
      <dgm:spPr/>
      <dgm:t>
        <a:bodyPr/>
        <a:lstStyle/>
        <a:p>
          <a:endParaRPr lang="en-US"/>
        </a:p>
      </dgm:t>
    </dgm:pt>
    <dgm:pt modelId="{86F8F17B-F754-4043-AF8A-C25718A5C3AA}">
      <dgm:prSet/>
      <dgm:spPr/>
      <dgm:t>
        <a:bodyPr/>
        <a:lstStyle/>
        <a:p>
          <a:r>
            <a:rPr lang="en-US"/>
            <a:t>Sabic site</a:t>
          </a:r>
        </a:p>
      </dgm:t>
    </dgm:pt>
    <dgm:pt modelId="{3DF82E51-75F9-4F8A-8F91-1E9670ABEBB7}" type="parTrans" cxnId="{B87E9E60-52BD-4C8C-9F50-0E60CFA230AE}">
      <dgm:prSet/>
      <dgm:spPr/>
      <dgm:t>
        <a:bodyPr/>
        <a:lstStyle/>
        <a:p>
          <a:endParaRPr lang="en-US"/>
        </a:p>
      </dgm:t>
    </dgm:pt>
    <dgm:pt modelId="{28958836-11C0-4E5E-8409-D84BAAAD7F9F}" type="sibTrans" cxnId="{B87E9E60-52BD-4C8C-9F50-0E60CFA230AE}">
      <dgm:prSet/>
      <dgm:spPr/>
      <dgm:t>
        <a:bodyPr/>
        <a:lstStyle/>
        <a:p>
          <a:endParaRPr lang="en-US"/>
        </a:p>
      </dgm:t>
    </dgm:pt>
    <dgm:pt modelId="{2B764F20-485A-4D2C-9FC4-CA0F0C951F29}">
      <dgm:prSet/>
      <dgm:spPr/>
      <dgm:t>
        <a:bodyPr/>
        <a:lstStyle/>
        <a:p>
          <a:r>
            <a:rPr lang="en-US"/>
            <a:t>Paper Mill Rd Site </a:t>
          </a:r>
        </a:p>
      </dgm:t>
    </dgm:pt>
    <dgm:pt modelId="{BDCDDBA6-DB7C-4D88-B6B9-F4D1588C3960}" type="parTrans" cxnId="{21AECA5B-B881-424F-8A9A-759B87D52713}">
      <dgm:prSet/>
      <dgm:spPr/>
      <dgm:t>
        <a:bodyPr/>
        <a:lstStyle/>
        <a:p>
          <a:endParaRPr lang="en-US"/>
        </a:p>
      </dgm:t>
    </dgm:pt>
    <dgm:pt modelId="{D9305259-2F7A-45F9-B7A0-E04E25BAD309}" type="sibTrans" cxnId="{21AECA5B-B881-424F-8A9A-759B87D52713}">
      <dgm:prSet/>
      <dgm:spPr/>
      <dgm:t>
        <a:bodyPr/>
        <a:lstStyle/>
        <a:p>
          <a:endParaRPr lang="en-US"/>
        </a:p>
      </dgm:t>
    </dgm:pt>
    <dgm:pt modelId="{3026C142-9FB2-E740-A8F5-11BC1B538D93}" type="pres">
      <dgm:prSet presAssocID="{454C7114-4766-4B65-AC13-7F69214ED1FF}" presName="outerComposite" presStyleCnt="0">
        <dgm:presLayoutVars>
          <dgm:chMax val="5"/>
          <dgm:dir/>
          <dgm:resizeHandles val="exact"/>
        </dgm:presLayoutVars>
      </dgm:prSet>
      <dgm:spPr/>
      <dgm:t>
        <a:bodyPr/>
        <a:lstStyle/>
        <a:p>
          <a:endParaRPr lang="en-US"/>
        </a:p>
      </dgm:t>
    </dgm:pt>
    <dgm:pt modelId="{88AFD18C-F6EF-5C4C-B1D7-5A185580C000}" type="pres">
      <dgm:prSet presAssocID="{454C7114-4766-4B65-AC13-7F69214ED1FF}" presName="dummyMaxCanvas" presStyleCnt="0">
        <dgm:presLayoutVars/>
      </dgm:prSet>
      <dgm:spPr/>
    </dgm:pt>
    <dgm:pt modelId="{6BA44824-E061-D24A-9F27-7815584C55F9}" type="pres">
      <dgm:prSet presAssocID="{454C7114-4766-4B65-AC13-7F69214ED1FF}" presName="ThreeNodes_1" presStyleLbl="node1" presStyleIdx="0" presStyleCnt="3">
        <dgm:presLayoutVars>
          <dgm:bulletEnabled val="1"/>
        </dgm:presLayoutVars>
      </dgm:prSet>
      <dgm:spPr/>
      <dgm:t>
        <a:bodyPr/>
        <a:lstStyle/>
        <a:p>
          <a:endParaRPr lang="en-US"/>
        </a:p>
      </dgm:t>
    </dgm:pt>
    <dgm:pt modelId="{4A70A8A0-BAB0-4146-B627-39C8DDA780E7}" type="pres">
      <dgm:prSet presAssocID="{454C7114-4766-4B65-AC13-7F69214ED1FF}" presName="ThreeNodes_2" presStyleLbl="node1" presStyleIdx="1" presStyleCnt="3">
        <dgm:presLayoutVars>
          <dgm:bulletEnabled val="1"/>
        </dgm:presLayoutVars>
      </dgm:prSet>
      <dgm:spPr/>
      <dgm:t>
        <a:bodyPr/>
        <a:lstStyle/>
        <a:p>
          <a:endParaRPr lang="en-US"/>
        </a:p>
      </dgm:t>
    </dgm:pt>
    <dgm:pt modelId="{7FFBC00C-D7B2-504B-BDD5-A71DD118F5E8}" type="pres">
      <dgm:prSet presAssocID="{454C7114-4766-4B65-AC13-7F69214ED1FF}" presName="ThreeNodes_3" presStyleLbl="node1" presStyleIdx="2" presStyleCnt="3">
        <dgm:presLayoutVars>
          <dgm:bulletEnabled val="1"/>
        </dgm:presLayoutVars>
      </dgm:prSet>
      <dgm:spPr/>
      <dgm:t>
        <a:bodyPr/>
        <a:lstStyle/>
        <a:p>
          <a:endParaRPr lang="en-US"/>
        </a:p>
      </dgm:t>
    </dgm:pt>
    <dgm:pt modelId="{F3C62798-5CE3-CF4F-A418-809475FFAC4C}" type="pres">
      <dgm:prSet presAssocID="{454C7114-4766-4B65-AC13-7F69214ED1FF}" presName="ThreeConn_1-2" presStyleLbl="fgAccFollowNode1" presStyleIdx="0" presStyleCnt="2">
        <dgm:presLayoutVars>
          <dgm:bulletEnabled val="1"/>
        </dgm:presLayoutVars>
      </dgm:prSet>
      <dgm:spPr/>
      <dgm:t>
        <a:bodyPr/>
        <a:lstStyle/>
        <a:p>
          <a:endParaRPr lang="en-US"/>
        </a:p>
      </dgm:t>
    </dgm:pt>
    <dgm:pt modelId="{6F071947-6EAC-B443-AA88-4005A7C3A5F4}" type="pres">
      <dgm:prSet presAssocID="{454C7114-4766-4B65-AC13-7F69214ED1FF}" presName="ThreeConn_2-3" presStyleLbl="fgAccFollowNode1" presStyleIdx="1" presStyleCnt="2">
        <dgm:presLayoutVars>
          <dgm:bulletEnabled val="1"/>
        </dgm:presLayoutVars>
      </dgm:prSet>
      <dgm:spPr/>
      <dgm:t>
        <a:bodyPr/>
        <a:lstStyle/>
        <a:p>
          <a:endParaRPr lang="en-US"/>
        </a:p>
      </dgm:t>
    </dgm:pt>
    <dgm:pt modelId="{75B2073D-B1B5-DA44-B9B9-24D786E12885}" type="pres">
      <dgm:prSet presAssocID="{454C7114-4766-4B65-AC13-7F69214ED1FF}" presName="ThreeNodes_1_text" presStyleLbl="node1" presStyleIdx="2" presStyleCnt="3">
        <dgm:presLayoutVars>
          <dgm:bulletEnabled val="1"/>
        </dgm:presLayoutVars>
      </dgm:prSet>
      <dgm:spPr/>
      <dgm:t>
        <a:bodyPr/>
        <a:lstStyle/>
        <a:p>
          <a:endParaRPr lang="en-US"/>
        </a:p>
      </dgm:t>
    </dgm:pt>
    <dgm:pt modelId="{94AB2DB4-BDAB-5846-83ED-ADA6FEB57BAC}" type="pres">
      <dgm:prSet presAssocID="{454C7114-4766-4B65-AC13-7F69214ED1FF}" presName="ThreeNodes_2_text" presStyleLbl="node1" presStyleIdx="2" presStyleCnt="3">
        <dgm:presLayoutVars>
          <dgm:bulletEnabled val="1"/>
        </dgm:presLayoutVars>
      </dgm:prSet>
      <dgm:spPr/>
      <dgm:t>
        <a:bodyPr/>
        <a:lstStyle/>
        <a:p>
          <a:endParaRPr lang="en-US"/>
        </a:p>
      </dgm:t>
    </dgm:pt>
    <dgm:pt modelId="{A5CD46DA-6807-DC4A-AF04-808400D848FE}" type="pres">
      <dgm:prSet presAssocID="{454C7114-4766-4B65-AC13-7F69214ED1FF}" presName="ThreeNodes_3_text" presStyleLbl="node1" presStyleIdx="2" presStyleCnt="3">
        <dgm:presLayoutVars>
          <dgm:bulletEnabled val="1"/>
        </dgm:presLayoutVars>
      </dgm:prSet>
      <dgm:spPr/>
      <dgm:t>
        <a:bodyPr/>
        <a:lstStyle/>
        <a:p>
          <a:endParaRPr lang="en-US"/>
        </a:p>
      </dgm:t>
    </dgm:pt>
  </dgm:ptLst>
  <dgm:cxnLst>
    <dgm:cxn modelId="{970CC50A-0EC3-F045-90E5-4FDBA6EE1871}" type="presOf" srcId="{2B764F20-485A-4D2C-9FC4-CA0F0C951F29}" destId="{A5CD46DA-6807-DC4A-AF04-808400D848FE}" srcOrd="1" destOrd="0" presId="urn:microsoft.com/office/officeart/2005/8/layout/vProcess5"/>
    <dgm:cxn modelId="{477D699B-625A-490F-9DB4-A11FAF519CC2}" srcId="{454C7114-4766-4B65-AC13-7F69214ED1FF}" destId="{34C45587-E494-4F0B-928F-84F2A12931A6}" srcOrd="0" destOrd="0" parTransId="{58568772-1DE0-4CFE-BCED-EF482053A5BC}" sibTransId="{B6BF21A0-44F4-4D6D-864D-0832C8697EDB}"/>
    <dgm:cxn modelId="{21C82160-44CF-7341-9937-3B6DA44386B0}" type="presOf" srcId="{86F8F17B-F754-4043-AF8A-C25718A5C3AA}" destId="{4A70A8A0-BAB0-4146-B627-39C8DDA780E7}" srcOrd="0" destOrd="0" presId="urn:microsoft.com/office/officeart/2005/8/layout/vProcess5"/>
    <dgm:cxn modelId="{29C924A4-A9BB-214C-8879-AD539A0DFF91}" type="presOf" srcId="{34C45587-E494-4F0B-928F-84F2A12931A6}" destId="{75B2073D-B1B5-DA44-B9B9-24D786E12885}" srcOrd="1" destOrd="0" presId="urn:microsoft.com/office/officeart/2005/8/layout/vProcess5"/>
    <dgm:cxn modelId="{B87E9E60-52BD-4C8C-9F50-0E60CFA230AE}" srcId="{454C7114-4766-4B65-AC13-7F69214ED1FF}" destId="{86F8F17B-F754-4043-AF8A-C25718A5C3AA}" srcOrd="1" destOrd="0" parTransId="{3DF82E51-75F9-4F8A-8F91-1E9670ABEBB7}" sibTransId="{28958836-11C0-4E5E-8409-D84BAAAD7F9F}"/>
    <dgm:cxn modelId="{C2B96B8D-7416-7040-BA28-0E037526D313}" type="presOf" srcId="{28958836-11C0-4E5E-8409-D84BAAAD7F9F}" destId="{6F071947-6EAC-B443-AA88-4005A7C3A5F4}" srcOrd="0" destOrd="0" presId="urn:microsoft.com/office/officeart/2005/8/layout/vProcess5"/>
    <dgm:cxn modelId="{7EE9E04B-34DD-0449-9E14-953712E451FC}" type="presOf" srcId="{454C7114-4766-4B65-AC13-7F69214ED1FF}" destId="{3026C142-9FB2-E740-A8F5-11BC1B538D93}" srcOrd="0" destOrd="0" presId="urn:microsoft.com/office/officeart/2005/8/layout/vProcess5"/>
    <dgm:cxn modelId="{6259DE80-6D6F-F346-9D22-37AC0C702CA3}" type="presOf" srcId="{B6BF21A0-44F4-4D6D-864D-0832C8697EDB}" destId="{F3C62798-5CE3-CF4F-A418-809475FFAC4C}" srcOrd="0" destOrd="0" presId="urn:microsoft.com/office/officeart/2005/8/layout/vProcess5"/>
    <dgm:cxn modelId="{4AAB6207-F992-844D-9042-C104AAF5FFE3}" type="presOf" srcId="{2B764F20-485A-4D2C-9FC4-CA0F0C951F29}" destId="{7FFBC00C-D7B2-504B-BDD5-A71DD118F5E8}" srcOrd="0" destOrd="0" presId="urn:microsoft.com/office/officeart/2005/8/layout/vProcess5"/>
    <dgm:cxn modelId="{21AECA5B-B881-424F-8A9A-759B87D52713}" srcId="{454C7114-4766-4B65-AC13-7F69214ED1FF}" destId="{2B764F20-485A-4D2C-9FC4-CA0F0C951F29}" srcOrd="2" destOrd="0" parTransId="{BDCDDBA6-DB7C-4D88-B6B9-F4D1588C3960}" sibTransId="{D9305259-2F7A-45F9-B7A0-E04E25BAD309}"/>
    <dgm:cxn modelId="{A118E07E-90D9-2A4C-B9BF-62A72B06D296}" type="presOf" srcId="{86F8F17B-F754-4043-AF8A-C25718A5C3AA}" destId="{94AB2DB4-BDAB-5846-83ED-ADA6FEB57BAC}" srcOrd="1" destOrd="0" presId="urn:microsoft.com/office/officeart/2005/8/layout/vProcess5"/>
    <dgm:cxn modelId="{95889FBF-9560-6C43-9DBF-0E2A7A0EFEDE}" type="presOf" srcId="{34C45587-E494-4F0B-928F-84F2A12931A6}" destId="{6BA44824-E061-D24A-9F27-7815584C55F9}" srcOrd="0" destOrd="0" presId="urn:microsoft.com/office/officeart/2005/8/layout/vProcess5"/>
    <dgm:cxn modelId="{61DFEBEA-8019-B24A-80BA-6BD7F2D08368}" type="presParOf" srcId="{3026C142-9FB2-E740-A8F5-11BC1B538D93}" destId="{88AFD18C-F6EF-5C4C-B1D7-5A185580C000}" srcOrd="0" destOrd="0" presId="urn:microsoft.com/office/officeart/2005/8/layout/vProcess5"/>
    <dgm:cxn modelId="{B51AC96E-6446-844E-A11C-5DDB4AC21D41}" type="presParOf" srcId="{3026C142-9FB2-E740-A8F5-11BC1B538D93}" destId="{6BA44824-E061-D24A-9F27-7815584C55F9}" srcOrd="1" destOrd="0" presId="urn:microsoft.com/office/officeart/2005/8/layout/vProcess5"/>
    <dgm:cxn modelId="{D3F45896-502A-7A48-BA01-33E528814BC8}" type="presParOf" srcId="{3026C142-9FB2-E740-A8F5-11BC1B538D93}" destId="{4A70A8A0-BAB0-4146-B627-39C8DDA780E7}" srcOrd="2" destOrd="0" presId="urn:microsoft.com/office/officeart/2005/8/layout/vProcess5"/>
    <dgm:cxn modelId="{FB998604-E7A3-6F4B-9C2F-8CDFD715990F}" type="presParOf" srcId="{3026C142-9FB2-E740-A8F5-11BC1B538D93}" destId="{7FFBC00C-D7B2-504B-BDD5-A71DD118F5E8}" srcOrd="3" destOrd="0" presId="urn:microsoft.com/office/officeart/2005/8/layout/vProcess5"/>
    <dgm:cxn modelId="{0D9D72D8-6361-854D-B14D-BC5342BD25F1}" type="presParOf" srcId="{3026C142-9FB2-E740-A8F5-11BC1B538D93}" destId="{F3C62798-5CE3-CF4F-A418-809475FFAC4C}" srcOrd="4" destOrd="0" presId="urn:microsoft.com/office/officeart/2005/8/layout/vProcess5"/>
    <dgm:cxn modelId="{0A7A8A16-248A-B144-A4CC-3EDE84534D9C}" type="presParOf" srcId="{3026C142-9FB2-E740-A8F5-11BC1B538D93}" destId="{6F071947-6EAC-B443-AA88-4005A7C3A5F4}" srcOrd="5" destOrd="0" presId="urn:microsoft.com/office/officeart/2005/8/layout/vProcess5"/>
    <dgm:cxn modelId="{2D73DFB7-8A7A-BC4B-91CA-3233CAAB82DA}" type="presParOf" srcId="{3026C142-9FB2-E740-A8F5-11BC1B538D93}" destId="{75B2073D-B1B5-DA44-B9B9-24D786E12885}" srcOrd="6" destOrd="0" presId="urn:microsoft.com/office/officeart/2005/8/layout/vProcess5"/>
    <dgm:cxn modelId="{9CE98CC5-6AE9-E743-AFC9-7E7F479F9A63}" type="presParOf" srcId="{3026C142-9FB2-E740-A8F5-11BC1B538D93}" destId="{94AB2DB4-BDAB-5846-83ED-ADA6FEB57BAC}" srcOrd="7" destOrd="0" presId="urn:microsoft.com/office/officeart/2005/8/layout/vProcess5"/>
    <dgm:cxn modelId="{D115CDCE-2980-544C-8E53-95FCF558EF5C}" type="presParOf" srcId="{3026C142-9FB2-E740-A8F5-11BC1B538D93}" destId="{A5CD46DA-6807-DC4A-AF04-808400D848F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86F482-8149-4295-8082-D306DC8D0AF3}" type="doc">
      <dgm:prSet loTypeId="urn:microsoft.com/office/officeart/2008/layout/LinedList" loCatId="list" qsTypeId="urn:microsoft.com/office/officeart/2005/8/quickstyle/simple3" qsCatId="simple" csTypeId="urn:microsoft.com/office/officeart/2005/8/colors/colorful5" csCatId="colorful"/>
      <dgm:spPr/>
      <dgm:t>
        <a:bodyPr/>
        <a:lstStyle/>
        <a:p>
          <a:endParaRPr lang="en-US"/>
        </a:p>
      </dgm:t>
    </dgm:pt>
    <dgm:pt modelId="{F41B355E-759D-4EA2-9F0D-498D311DA0B2}">
      <dgm:prSet/>
      <dgm:spPr/>
      <dgm:t>
        <a:bodyPr/>
        <a:lstStyle/>
        <a:p>
          <a:r>
            <a:rPr lang="en-US"/>
            <a:t>In total, the potential impact of the newly developed industrial parks and the construction of five new facilities will have a total direct impact of $796.3 million and support 3,010 jobs </a:t>
          </a:r>
        </a:p>
      </dgm:t>
    </dgm:pt>
    <dgm:pt modelId="{2E230DE1-E4A0-4985-BE7D-D6615ADA05AE}" type="parTrans" cxnId="{653C6E08-DDAD-40A1-9D27-70B13B1B0DFB}">
      <dgm:prSet/>
      <dgm:spPr/>
      <dgm:t>
        <a:bodyPr/>
        <a:lstStyle/>
        <a:p>
          <a:endParaRPr lang="en-US"/>
        </a:p>
      </dgm:t>
    </dgm:pt>
    <dgm:pt modelId="{5AED4EB9-22AA-483B-85BA-A0211749A7A4}" type="sibTrans" cxnId="{653C6E08-DDAD-40A1-9D27-70B13B1B0DFB}">
      <dgm:prSet/>
      <dgm:spPr/>
      <dgm:t>
        <a:bodyPr/>
        <a:lstStyle/>
        <a:p>
          <a:endParaRPr lang="en-US"/>
        </a:p>
      </dgm:t>
    </dgm:pt>
    <dgm:pt modelId="{AA80B2D5-F3B9-4FCC-8F3C-7CDF83B6AF03}">
      <dgm:prSet/>
      <dgm:spPr/>
      <dgm:t>
        <a:bodyPr/>
        <a:lstStyle/>
        <a:p>
          <a:r>
            <a:rPr lang="en-US"/>
            <a:t>The business-to-business spending will have a potential impact of $176.3 million and support 1,459 additional jobs. </a:t>
          </a:r>
        </a:p>
      </dgm:t>
    </dgm:pt>
    <dgm:pt modelId="{3034583A-B808-4DDE-A03D-B6E6B5FAA9A1}" type="parTrans" cxnId="{DC349826-04ED-4768-B370-4364B5DD690A}">
      <dgm:prSet/>
      <dgm:spPr/>
      <dgm:t>
        <a:bodyPr/>
        <a:lstStyle/>
        <a:p>
          <a:endParaRPr lang="en-US"/>
        </a:p>
      </dgm:t>
    </dgm:pt>
    <dgm:pt modelId="{486762A2-5C57-4D9D-862F-DEB8F81DD534}" type="sibTrans" cxnId="{DC349826-04ED-4768-B370-4364B5DD690A}">
      <dgm:prSet/>
      <dgm:spPr/>
      <dgm:t>
        <a:bodyPr/>
        <a:lstStyle/>
        <a:p>
          <a:endParaRPr lang="en-US"/>
        </a:p>
      </dgm:t>
    </dgm:pt>
    <dgm:pt modelId="{EF81640C-FFBB-458B-833D-E7EB4F06F08F}">
      <dgm:prSet/>
      <dgm:spPr/>
      <dgm:t>
        <a:bodyPr/>
        <a:lstStyle/>
        <a:p>
          <a:r>
            <a:rPr lang="en-US"/>
            <a:t>The potential impact of the employee/household spending is $144 million and an additional 1,228 jobs. </a:t>
          </a:r>
        </a:p>
      </dgm:t>
    </dgm:pt>
    <dgm:pt modelId="{07B0F8C8-9A2A-4BF4-9FE4-5FD184FF4CFD}" type="parTrans" cxnId="{BBB8A535-A74C-4BF5-94F3-1707157AE5E0}">
      <dgm:prSet/>
      <dgm:spPr/>
      <dgm:t>
        <a:bodyPr/>
        <a:lstStyle/>
        <a:p>
          <a:endParaRPr lang="en-US"/>
        </a:p>
      </dgm:t>
    </dgm:pt>
    <dgm:pt modelId="{880A72B0-D8F6-4F31-B5FB-70C522B6B99D}" type="sibTrans" cxnId="{BBB8A535-A74C-4BF5-94F3-1707157AE5E0}">
      <dgm:prSet/>
      <dgm:spPr/>
      <dgm:t>
        <a:bodyPr/>
        <a:lstStyle/>
        <a:p>
          <a:endParaRPr lang="en-US"/>
        </a:p>
      </dgm:t>
    </dgm:pt>
    <dgm:pt modelId="{9C12D45E-9C43-48B8-9038-82457CC8C71E}">
      <dgm:prSet/>
      <dgm:spPr/>
      <dgm:t>
        <a:bodyPr/>
        <a:lstStyle/>
        <a:p>
          <a:r>
            <a:rPr lang="en-US"/>
            <a:t>This project has an output multiplier effect of 1.40, meaning there is an additional .40 cents added to the economy for every $1 in investment. </a:t>
          </a:r>
        </a:p>
      </dgm:t>
    </dgm:pt>
    <dgm:pt modelId="{80FEA5AC-8B02-4008-89E7-8A5F754F7397}" type="parTrans" cxnId="{EE82EC96-0C71-4AF9-B7D4-7704E83D646E}">
      <dgm:prSet/>
      <dgm:spPr/>
      <dgm:t>
        <a:bodyPr/>
        <a:lstStyle/>
        <a:p>
          <a:endParaRPr lang="en-US"/>
        </a:p>
      </dgm:t>
    </dgm:pt>
    <dgm:pt modelId="{1E3EBD88-4590-438C-A599-5E981E526CA5}" type="sibTrans" cxnId="{EE82EC96-0C71-4AF9-B7D4-7704E83D646E}">
      <dgm:prSet/>
      <dgm:spPr/>
      <dgm:t>
        <a:bodyPr/>
        <a:lstStyle/>
        <a:p>
          <a:endParaRPr lang="en-US"/>
        </a:p>
      </dgm:t>
    </dgm:pt>
    <dgm:pt modelId="{E1E8F7AE-10D8-4A44-8FC7-E89E36AE3A59}" type="pres">
      <dgm:prSet presAssocID="{9486F482-8149-4295-8082-D306DC8D0AF3}" presName="vert0" presStyleCnt="0">
        <dgm:presLayoutVars>
          <dgm:dir/>
          <dgm:animOne val="branch"/>
          <dgm:animLvl val="lvl"/>
        </dgm:presLayoutVars>
      </dgm:prSet>
      <dgm:spPr/>
      <dgm:t>
        <a:bodyPr/>
        <a:lstStyle/>
        <a:p>
          <a:endParaRPr lang="en-US"/>
        </a:p>
      </dgm:t>
    </dgm:pt>
    <dgm:pt modelId="{F3FA83DE-300D-8640-B6C3-41CAD49FE9F6}" type="pres">
      <dgm:prSet presAssocID="{F41B355E-759D-4EA2-9F0D-498D311DA0B2}" presName="thickLine" presStyleLbl="alignNode1" presStyleIdx="0" presStyleCnt="4"/>
      <dgm:spPr/>
    </dgm:pt>
    <dgm:pt modelId="{7DCC65A1-853A-254A-8B60-AA4414108F04}" type="pres">
      <dgm:prSet presAssocID="{F41B355E-759D-4EA2-9F0D-498D311DA0B2}" presName="horz1" presStyleCnt="0"/>
      <dgm:spPr/>
    </dgm:pt>
    <dgm:pt modelId="{C988C04F-685A-B340-AC5A-B3A427012423}" type="pres">
      <dgm:prSet presAssocID="{F41B355E-759D-4EA2-9F0D-498D311DA0B2}" presName="tx1" presStyleLbl="revTx" presStyleIdx="0" presStyleCnt="4"/>
      <dgm:spPr/>
      <dgm:t>
        <a:bodyPr/>
        <a:lstStyle/>
        <a:p>
          <a:endParaRPr lang="en-US"/>
        </a:p>
      </dgm:t>
    </dgm:pt>
    <dgm:pt modelId="{2802DF34-CE06-134C-B5C5-43700CEFC0BC}" type="pres">
      <dgm:prSet presAssocID="{F41B355E-759D-4EA2-9F0D-498D311DA0B2}" presName="vert1" presStyleCnt="0"/>
      <dgm:spPr/>
    </dgm:pt>
    <dgm:pt modelId="{3D9F9220-DE5D-B648-A78C-AA23C30EA3A5}" type="pres">
      <dgm:prSet presAssocID="{AA80B2D5-F3B9-4FCC-8F3C-7CDF83B6AF03}" presName="thickLine" presStyleLbl="alignNode1" presStyleIdx="1" presStyleCnt="4"/>
      <dgm:spPr/>
    </dgm:pt>
    <dgm:pt modelId="{E4A16F18-B065-7A42-9A2B-5D4BD14E4D44}" type="pres">
      <dgm:prSet presAssocID="{AA80B2D5-F3B9-4FCC-8F3C-7CDF83B6AF03}" presName="horz1" presStyleCnt="0"/>
      <dgm:spPr/>
    </dgm:pt>
    <dgm:pt modelId="{19DD844D-40F5-BE45-900A-A811E348353C}" type="pres">
      <dgm:prSet presAssocID="{AA80B2D5-F3B9-4FCC-8F3C-7CDF83B6AF03}" presName="tx1" presStyleLbl="revTx" presStyleIdx="1" presStyleCnt="4"/>
      <dgm:spPr/>
      <dgm:t>
        <a:bodyPr/>
        <a:lstStyle/>
        <a:p>
          <a:endParaRPr lang="en-US"/>
        </a:p>
      </dgm:t>
    </dgm:pt>
    <dgm:pt modelId="{F5C36DCD-D5E5-8647-8E29-9B222D4739BA}" type="pres">
      <dgm:prSet presAssocID="{AA80B2D5-F3B9-4FCC-8F3C-7CDF83B6AF03}" presName="vert1" presStyleCnt="0"/>
      <dgm:spPr/>
    </dgm:pt>
    <dgm:pt modelId="{448150C6-A43C-5C4F-B660-8758AC062989}" type="pres">
      <dgm:prSet presAssocID="{EF81640C-FFBB-458B-833D-E7EB4F06F08F}" presName="thickLine" presStyleLbl="alignNode1" presStyleIdx="2" presStyleCnt="4"/>
      <dgm:spPr/>
    </dgm:pt>
    <dgm:pt modelId="{29710369-64C8-9E4E-B5BE-D7D54EC266E6}" type="pres">
      <dgm:prSet presAssocID="{EF81640C-FFBB-458B-833D-E7EB4F06F08F}" presName="horz1" presStyleCnt="0"/>
      <dgm:spPr/>
    </dgm:pt>
    <dgm:pt modelId="{C514B739-3E57-3B4C-8F0A-481B33E33A6D}" type="pres">
      <dgm:prSet presAssocID="{EF81640C-FFBB-458B-833D-E7EB4F06F08F}" presName="tx1" presStyleLbl="revTx" presStyleIdx="2" presStyleCnt="4"/>
      <dgm:spPr/>
      <dgm:t>
        <a:bodyPr/>
        <a:lstStyle/>
        <a:p>
          <a:endParaRPr lang="en-US"/>
        </a:p>
      </dgm:t>
    </dgm:pt>
    <dgm:pt modelId="{FCA157FF-5944-FE4E-835F-1617712466B7}" type="pres">
      <dgm:prSet presAssocID="{EF81640C-FFBB-458B-833D-E7EB4F06F08F}" presName="vert1" presStyleCnt="0"/>
      <dgm:spPr/>
    </dgm:pt>
    <dgm:pt modelId="{AAC1E78D-9F2A-024A-9C61-61BE7A938019}" type="pres">
      <dgm:prSet presAssocID="{9C12D45E-9C43-48B8-9038-82457CC8C71E}" presName="thickLine" presStyleLbl="alignNode1" presStyleIdx="3" presStyleCnt="4"/>
      <dgm:spPr/>
    </dgm:pt>
    <dgm:pt modelId="{AB3991E0-6FC2-174A-AF65-785051188AA5}" type="pres">
      <dgm:prSet presAssocID="{9C12D45E-9C43-48B8-9038-82457CC8C71E}" presName="horz1" presStyleCnt="0"/>
      <dgm:spPr/>
    </dgm:pt>
    <dgm:pt modelId="{89696940-3ED2-E240-947D-CC5D2338B1B1}" type="pres">
      <dgm:prSet presAssocID="{9C12D45E-9C43-48B8-9038-82457CC8C71E}" presName="tx1" presStyleLbl="revTx" presStyleIdx="3" presStyleCnt="4"/>
      <dgm:spPr/>
      <dgm:t>
        <a:bodyPr/>
        <a:lstStyle/>
        <a:p>
          <a:endParaRPr lang="en-US"/>
        </a:p>
      </dgm:t>
    </dgm:pt>
    <dgm:pt modelId="{E6C2402E-2450-5D46-BE81-8A2233F36F97}" type="pres">
      <dgm:prSet presAssocID="{9C12D45E-9C43-48B8-9038-82457CC8C71E}" presName="vert1" presStyleCnt="0"/>
      <dgm:spPr/>
    </dgm:pt>
  </dgm:ptLst>
  <dgm:cxnLst>
    <dgm:cxn modelId="{0E009675-5993-2147-9B12-68AFAD8852DE}" type="presOf" srcId="{9486F482-8149-4295-8082-D306DC8D0AF3}" destId="{E1E8F7AE-10D8-4A44-8FC7-E89E36AE3A59}" srcOrd="0" destOrd="0" presId="urn:microsoft.com/office/officeart/2008/layout/LinedList"/>
    <dgm:cxn modelId="{E3D6B806-7A32-8248-8CA1-4177EF946D3A}" type="presOf" srcId="{AA80B2D5-F3B9-4FCC-8F3C-7CDF83B6AF03}" destId="{19DD844D-40F5-BE45-900A-A811E348353C}" srcOrd="0" destOrd="0" presId="urn:microsoft.com/office/officeart/2008/layout/LinedList"/>
    <dgm:cxn modelId="{EE82EC96-0C71-4AF9-B7D4-7704E83D646E}" srcId="{9486F482-8149-4295-8082-D306DC8D0AF3}" destId="{9C12D45E-9C43-48B8-9038-82457CC8C71E}" srcOrd="3" destOrd="0" parTransId="{80FEA5AC-8B02-4008-89E7-8A5F754F7397}" sibTransId="{1E3EBD88-4590-438C-A599-5E981E526CA5}"/>
    <dgm:cxn modelId="{0D7BBCB9-EFD2-D248-9D8D-DCD2CB6F725F}" type="presOf" srcId="{F41B355E-759D-4EA2-9F0D-498D311DA0B2}" destId="{C988C04F-685A-B340-AC5A-B3A427012423}" srcOrd="0" destOrd="0" presId="urn:microsoft.com/office/officeart/2008/layout/LinedList"/>
    <dgm:cxn modelId="{EB04BAC9-4AEE-0E41-B009-2893D6609977}" type="presOf" srcId="{EF81640C-FFBB-458B-833D-E7EB4F06F08F}" destId="{C514B739-3E57-3B4C-8F0A-481B33E33A6D}" srcOrd="0" destOrd="0" presId="urn:microsoft.com/office/officeart/2008/layout/LinedList"/>
    <dgm:cxn modelId="{DC349826-04ED-4768-B370-4364B5DD690A}" srcId="{9486F482-8149-4295-8082-D306DC8D0AF3}" destId="{AA80B2D5-F3B9-4FCC-8F3C-7CDF83B6AF03}" srcOrd="1" destOrd="0" parTransId="{3034583A-B808-4DDE-A03D-B6E6B5FAA9A1}" sibTransId="{486762A2-5C57-4D9D-862F-DEB8F81DD534}"/>
    <dgm:cxn modelId="{37EBC0D9-4777-A24F-924C-4349C882790A}" type="presOf" srcId="{9C12D45E-9C43-48B8-9038-82457CC8C71E}" destId="{89696940-3ED2-E240-947D-CC5D2338B1B1}" srcOrd="0" destOrd="0" presId="urn:microsoft.com/office/officeart/2008/layout/LinedList"/>
    <dgm:cxn modelId="{653C6E08-DDAD-40A1-9D27-70B13B1B0DFB}" srcId="{9486F482-8149-4295-8082-D306DC8D0AF3}" destId="{F41B355E-759D-4EA2-9F0D-498D311DA0B2}" srcOrd="0" destOrd="0" parTransId="{2E230DE1-E4A0-4985-BE7D-D6615ADA05AE}" sibTransId="{5AED4EB9-22AA-483B-85BA-A0211749A7A4}"/>
    <dgm:cxn modelId="{BBB8A535-A74C-4BF5-94F3-1707157AE5E0}" srcId="{9486F482-8149-4295-8082-D306DC8D0AF3}" destId="{EF81640C-FFBB-458B-833D-E7EB4F06F08F}" srcOrd="2" destOrd="0" parTransId="{07B0F8C8-9A2A-4BF4-9FE4-5FD184FF4CFD}" sibTransId="{880A72B0-D8F6-4F31-B5FB-70C522B6B99D}"/>
    <dgm:cxn modelId="{1EE26FB9-7B1E-F54B-8585-869185D2D5AA}" type="presParOf" srcId="{E1E8F7AE-10D8-4A44-8FC7-E89E36AE3A59}" destId="{F3FA83DE-300D-8640-B6C3-41CAD49FE9F6}" srcOrd="0" destOrd="0" presId="urn:microsoft.com/office/officeart/2008/layout/LinedList"/>
    <dgm:cxn modelId="{0623D464-2DAB-2247-8CAB-E9FC45C3062F}" type="presParOf" srcId="{E1E8F7AE-10D8-4A44-8FC7-E89E36AE3A59}" destId="{7DCC65A1-853A-254A-8B60-AA4414108F04}" srcOrd="1" destOrd="0" presId="urn:microsoft.com/office/officeart/2008/layout/LinedList"/>
    <dgm:cxn modelId="{5C23416D-C323-FD49-ABD0-23979718932E}" type="presParOf" srcId="{7DCC65A1-853A-254A-8B60-AA4414108F04}" destId="{C988C04F-685A-B340-AC5A-B3A427012423}" srcOrd="0" destOrd="0" presId="urn:microsoft.com/office/officeart/2008/layout/LinedList"/>
    <dgm:cxn modelId="{A1CABB2F-DC47-0B46-9D24-4AD935B520CA}" type="presParOf" srcId="{7DCC65A1-853A-254A-8B60-AA4414108F04}" destId="{2802DF34-CE06-134C-B5C5-43700CEFC0BC}" srcOrd="1" destOrd="0" presId="urn:microsoft.com/office/officeart/2008/layout/LinedList"/>
    <dgm:cxn modelId="{037C5AF2-83F6-D94D-91E8-54470B7E88CE}" type="presParOf" srcId="{E1E8F7AE-10D8-4A44-8FC7-E89E36AE3A59}" destId="{3D9F9220-DE5D-B648-A78C-AA23C30EA3A5}" srcOrd="2" destOrd="0" presId="urn:microsoft.com/office/officeart/2008/layout/LinedList"/>
    <dgm:cxn modelId="{6F84BF39-B2E9-624B-A8C5-2BD88DE0F9F8}" type="presParOf" srcId="{E1E8F7AE-10D8-4A44-8FC7-E89E36AE3A59}" destId="{E4A16F18-B065-7A42-9A2B-5D4BD14E4D44}" srcOrd="3" destOrd="0" presId="urn:microsoft.com/office/officeart/2008/layout/LinedList"/>
    <dgm:cxn modelId="{91C901F5-CD15-C644-AAE6-158349B38F9E}" type="presParOf" srcId="{E4A16F18-B065-7A42-9A2B-5D4BD14E4D44}" destId="{19DD844D-40F5-BE45-900A-A811E348353C}" srcOrd="0" destOrd="0" presId="urn:microsoft.com/office/officeart/2008/layout/LinedList"/>
    <dgm:cxn modelId="{36CA0122-9D76-0B42-AE03-478371F7E26E}" type="presParOf" srcId="{E4A16F18-B065-7A42-9A2B-5D4BD14E4D44}" destId="{F5C36DCD-D5E5-8647-8E29-9B222D4739BA}" srcOrd="1" destOrd="0" presId="urn:microsoft.com/office/officeart/2008/layout/LinedList"/>
    <dgm:cxn modelId="{6FA9C399-4864-9D49-B9C4-51A4CE1DAA78}" type="presParOf" srcId="{E1E8F7AE-10D8-4A44-8FC7-E89E36AE3A59}" destId="{448150C6-A43C-5C4F-B660-8758AC062989}" srcOrd="4" destOrd="0" presId="urn:microsoft.com/office/officeart/2008/layout/LinedList"/>
    <dgm:cxn modelId="{096D10D9-E666-E649-BC4D-7C9B4FB88F81}" type="presParOf" srcId="{E1E8F7AE-10D8-4A44-8FC7-E89E36AE3A59}" destId="{29710369-64C8-9E4E-B5BE-D7D54EC266E6}" srcOrd="5" destOrd="0" presId="urn:microsoft.com/office/officeart/2008/layout/LinedList"/>
    <dgm:cxn modelId="{9519F389-7B4B-534F-B44E-A39DC59BDEE0}" type="presParOf" srcId="{29710369-64C8-9E4E-B5BE-D7D54EC266E6}" destId="{C514B739-3E57-3B4C-8F0A-481B33E33A6D}" srcOrd="0" destOrd="0" presId="urn:microsoft.com/office/officeart/2008/layout/LinedList"/>
    <dgm:cxn modelId="{65BEC371-CF06-9F49-A1BA-0ADAF8C8A94B}" type="presParOf" srcId="{29710369-64C8-9E4E-B5BE-D7D54EC266E6}" destId="{FCA157FF-5944-FE4E-835F-1617712466B7}" srcOrd="1" destOrd="0" presId="urn:microsoft.com/office/officeart/2008/layout/LinedList"/>
    <dgm:cxn modelId="{4C819496-E168-9147-A69A-407C1F8D23FA}" type="presParOf" srcId="{E1E8F7AE-10D8-4A44-8FC7-E89E36AE3A59}" destId="{AAC1E78D-9F2A-024A-9C61-61BE7A938019}" srcOrd="6" destOrd="0" presId="urn:microsoft.com/office/officeart/2008/layout/LinedList"/>
    <dgm:cxn modelId="{40390DF4-5DCB-7141-BD38-21588FDF1E8E}" type="presParOf" srcId="{E1E8F7AE-10D8-4A44-8FC7-E89E36AE3A59}" destId="{AB3991E0-6FC2-174A-AF65-785051188AA5}" srcOrd="7" destOrd="0" presId="urn:microsoft.com/office/officeart/2008/layout/LinedList"/>
    <dgm:cxn modelId="{9AB4A819-2ADB-024B-9BEC-1CBF11FBF45F}" type="presParOf" srcId="{AB3991E0-6FC2-174A-AF65-785051188AA5}" destId="{89696940-3ED2-E240-947D-CC5D2338B1B1}" srcOrd="0" destOrd="0" presId="urn:microsoft.com/office/officeart/2008/layout/LinedList"/>
    <dgm:cxn modelId="{2A9522A1-A771-8441-AB21-347ACDE0A86C}" type="presParOf" srcId="{AB3991E0-6FC2-174A-AF65-785051188AA5}" destId="{E6C2402E-2450-5D46-BE81-8A2233F36F9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4B8EAC-FE7B-4586-9016-658E5AB0B600}"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7C49A19C-1ED6-449D-AB36-7A93C5282462}">
      <dgm:prSet/>
      <dgm:spPr/>
      <dgm:t>
        <a:bodyPr/>
        <a:lstStyle/>
        <a:p>
          <a:r>
            <a:rPr lang="en-US"/>
            <a:t>Nate Green, 740-497-1893, ngreen@montrosegroupllc.com</a:t>
          </a:r>
        </a:p>
      </dgm:t>
    </dgm:pt>
    <dgm:pt modelId="{F0A4B89D-53DE-411C-8C9D-48F4B8E59DE1}" type="parTrans" cxnId="{C75080DA-93A0-4DE6-9484-50E3450D7673}">
      <dgm:prSet/>
      <dgm:spPr/>
      <dgm:t>
        <a:bodyPr/>
        <a:lstStyle/>
        <a:p>
          <a:endParaRPr lang="en-US"/>
        </a:p>
      </dgm:t>
    </dgm:pt>
    <dgm:pt modelId="{688C03AD-434C-428A-9BC5-5F7CFB7F8F38}" type="sibTrans" cxnId="{C75080DA-93A0-4DE6-9484-50E3450D7673}">
      <dgm:prSet/>
      <dgm:spPr/>
      <dgm:t>
        <a:bodyPr/>
        <a:lstStyle/>
        <a:p>
          <a:endParaRPr lang="en-US"/>
        </a:p>
      </dgm:t>
    </dgm:pt>
    <dgm:pt modelId="{6CAD1FE8-522A-4A00-BE1B-A6C19D1AF507}">
      <dgm:prSet/>
      <dgm:spPr/>
      <dgm:t>
        <a:bodyPr/>
        <a:lstStyle/>
        <a:p>
          <a:r>
            <a:rPr lang="en-US"/>
            <a:t>Dave Robinson, 614-738-2109, drobinson@montrosegroupllc.com</a:t>
          </a:r>
        </a:p>
      </dgm:t>
    </dgm:pt>
    <dgm:pt modelId="{F0856BEB-440A-4572-9422-6E0D4FBEE5ED}" type="parTrans" cxnId="{E3926934-7B99-4BFC-AA39-166322C568D0}">
      <dgm:prSet/>
      <dgm:spPr/>
      <dgm:t>
        <a:bodyPr/>
        <a:lstStyle/>
        <a:p>
          <a:endParaRPr lang="en-US"/>
        </a:p>
      </dgm:t>
    </dgm:pt>
    <dgm:pt modelId="{48B50F3C-EEC3-43BA-9161-F84D5A84C299}" type="sibTrans" cxnId="{E3926934-7B99-4BFC-AA39-166322C568D0}">
      <dgm:prSet/>
      <dgm:spPr/>
      <dgm:t>
        <a:bodyPr/>
        <a:lstStyle/>
        <a:p>
          <a:endParaRPr lang="en-US"/>
        </a:p>
      </dgm:t>
    </dgm:pt>
    <dgm:pt modelId="{6A4BD8B6-7BF4-4F26-B7BA-D9A0D2136E1E}">
      <dgm:prSet/>
      <dgm:spPr/>
      <dgm:t>
        <a:bodyPr/>
        <a:lstStyle/>
        <a:p>
          <a:r>
            <a:rPr lang="en-US"/>
            <a:t>Todd Cunningham, ‭614-775-4350, tcunningham@emht.com</a:t>
          </a:r>
        </a:p>
      </dgm:t>
    </dgm:pt>
    <dgm:pt modelId="{A997D954-40E3-4DDF-9584-EECEBD5CEC2C}" type="parTrans" cxnId="{6238F073-FD29-4F40-B4E2-FF9D42CB524E}">
      <dgm:prSet/>
      <dgm:spPr/>
      <dgm:t>
        <a:bodyPr/>
        <a:lstStyle/>
        <a:p>
          <a:endParaRPr lang="en-US"/>
        </a:p>
      </dgm:t>
    </dgm:pt>
    <dgm:pt modelId="{DDDCFC3E-C6FE-41E1-A577-7581F48C8A34}" type="sibTrans" cxnId="{6238F073-FD29-4F40-B4E2-FF9D42CB524E}">
      <dgm:prSet/>
      <dgm:spPr/>
      <dgm:t>
        <a:bodyPr/>
        <a:lstStyle/>
        <a:p>
          <a:endParaRPr lang="en-US"/>
        </a:p>
      </dgm:t>
    </dgm:pt>
    <dgm:pt modelId="{F6C596C2-6AC6-C148-8E87-D547D27E7BB5}" type="pres">
      <dgm:prSet presAssocID="{C04B8EAC-FE7B-4586-9016-658E5AB0B600}" presName="vert0" presStyleCnt="0">
        <dgm:presLayoutVars>
          <dgm:dir/>
          <dgm:animOne val="branch"/>
          <dgm:animLvl val="lvl"/>
        </dgm:presLayoutVars>
      </dgm:prSet>
      <dgm:spPr/>
      <dgm:t>
        <a:bodyPr/>
        <a:lstStyle/>
        <a:p>
          <a:endParaRPr lang="en-US"/>
        </a:p>
      </dgm:t>
    </dgm:pt>
    <dgm:pt modelId="{354526C2-9B0D-214C-B701-371814DDE125}" type="pres">
      <dgm:prSet presAssocID="{7C49A19C-1ED6-449D-AB36-7A93C5282462}" presName="thickLine" presStyleLbl="alignNode1" presStyleIdx="0" presStyleCnt="3"/>
      <dgm:spPr/>
    </dgm:pt>
    <dgm:pt modelId="{4CB258A5-1B5C-B541-A7EE-3AD301755C68}" type="pres">
      <dgm:prSet presAssocID="{7C49A19C-1ED6-449D-AB36-7A93C5282462}" presName="horz1" presStyleCnt="0"/>
      <dgm:spPr/>
    </dgm:pt>
    <dgm:pt modelId="{00649590-9F78-D94D-9616-9B379F3FFE3D}" type="pres">
      <dgm:prSet presAssocID="{7C49A19C-1ED6-449D-AB36-7A93C5282462}" presName="tx1" presStyleLbl="revTx" presStyleIdx="0" presStyleCnt="3"/>
      <dgm:spPr/>
      <dgm:t>
        <a:bodyPr/>
        <a:lstStyle/>
        <a:p>
          <a:endParaRPr lang="en-US"/>
        </a:p>
      </dgm:t>
    </dgm:pt>
    <dgm:pt modelId="{FF7F7B14-5932-5D4C-8546-A16E5E9876F9}" type="pres">
      <dgm:prSet presAssocID="{7C49A19C-1ED6-449D-AB36-7A93C5282462}" presName="vert1" presStyleCnt="0"/>
      <dgm:spPr/>
    </dgm:pt>
    <dgm:pt modelId="{36EE748E-00F3-EB4A-8C23-81DF557E48F7}" type="pres">
      <dgm:prSet presAssocID="{6CAD1FE8-522A-4A00-BE1B-A6C19D1AF507}" presName="thickLine" presStyleLbl="alignNode1" presStyleIdx="1" presStyleCnt="3"/>
      <dgm:spPr/>
    </dgm:pt>
    <dgm:pt modelId="{2CB2AA3F-62E4-9F4B-B30A-556B52A9606A}" type="pres">
      <dgm:prSet presAssocID="{6CAD1FE8-522A-4A00-BE1B-A6C19D1AF507}" presName="horz1" presStyleCnt="0"/>
      <dgm:spPr/>
    </dgm:pt>
    <dgm:pt modelId="{6730E08D-F47C-A544-8149-5C54119E2F50}" type="pres">
      <dgm:prSet presAssocID="{6CAD1FE8-522A-4A00-BE1B-A6C19D1AF507}" presName="tx1" presStyleLbl="revTx" presStyleIdx="1" presStyleCnt="3"/>
      <dgm:spPr/>
      <dgm:t>
        <a:bodyPr/>
        <a:lstStyle/>
        <a:p>
          <a:endParaRPr lang="en-US"/>
        </a:p>
      </dgm:t>
    </dgm:pt>
    <dgm:pt modelId="{22F5DE3F-C843-6545-81DA-101F81AF3462}" type="pres">
      <dgm:prSet presAssocID="{6CAD1FE8-522A-4A00-BE1B-A6C19D1AF507}" presName="vert1" presStyleCnt="0"/>
      <dgm:spPr/>
    </dgm:pt>
    <dgm:pt modelId="{19134C8D-BBDD-6B42-AE91-DBDB624FE7CC}" type="pres">
      <dgm:prSet presAssocID="{6A4BD8B6-7BF4-4F26-B7BA-D9A0D2136E1E}" presName="thickLine" presStyleLbl="alignNode1" presStyleIdx="2" presStyleCnt="3"/>
      <dgm:spPr/>
    </dgm:pt>
    <dgm:pt modelId="{BD571133-805B-214C-A1B2-2B7D8BE78AD7}" type="pres">
      <dgm:prSet presAssocID="{6A4BD8B6-7BF4-4F26-B7BA-D9A0D2136E1E}" presName="horz1" presStyleCnt="0"/>
      <dgm:spPr/>
    </dgm:pt>
    <dgm:pt modelId="{97A53716-FB61-0B41-A5AB-D632F198469B}" type="pres">
      <dgm:prSet presAssocID="{6A4BD8B6-7BF4-4F26-B7BA-D9A0D2136E1E}" presName="tx1" presStyleLbl="revTx" presStyleIdx="2" presStyleCnt="3"/>
      <dgm:spPr/>
      <dgm:t>
        <a:bodyPr/>
        <a:lstStyle/>
        <a:p>
          <a:endParaRPr lang="en-US"/>
        </a:p>
      </dgm:t>
    </dgm:pt>
    <dgm:pt modelId="{1946D7D8-DB5C-B14C-B58F-BC3D0135B0DE}" type="pres">
      <dgm:prSet presAssocID="{6A4BD8B6-7BF4-4F26-B7BA-D9A0D2136E1E}" presName="vert1" presStyleCnt="0"/>
      <dgm:spPr/>
    </dgm:pt>
  </dgm:ptLst>
  <dgm:cxnLst>
    <dgm:cxn modelId="{E3926934-7B99-4BFC-AA39-166322C568D0}" srcId="{C04B8EAC-FE7B-4586-9016-658E5AB0B600}" destId="{6CAD1FE8-522A-4A00-BE1B-A6C19D1AF507}" srcOrd="1" destOrd="0" parTransId="{F0856BEB-440A-4572-9422-6E0D4FBEE5ED}" sibTransId="{48B50F3C-EEC3-43BA-9161-F84D5A84C299}"/>
    <dgm:cxn modelId="{106F8BD9-7CDF-2445-B9C3-5DE06F2C5521}" type="presOf" srcId="{7C49A19C-1ED6-449D-AB36-7A93C5282462}" destId="{00649590-9F78-D94D-9616-9B379F3FFE3D}" srcOrd="0" destOrd="0" presId="urn:microsoft.com/office/officeart/2008/layout/LinedList"/>
    <dgm:cxn modelId="{6238F073-FD29-4F40-B4E2-FF9D42CB524E}" srcId="{C04B8EAC-FE7B-4586-9016-658E5AB0B600}" destId="{6A4BD8B6-7BF4-4F26-B7BA-D9A0D2136E1E}" srcOrd="2" destOrd="0" parTransId="{A997D954-40E3-4DDF-9584-EECEBD5CEC2C}" sibTransId="{DDDCFC3E-C6FE-41E1-A577-7581F48C8A34}"/>
    <dgm:cxn modelId="{5DF5DC59-3E8E-5B4E-A620-0DEE9AD3F4D5}" type="presOf" srcId="{6A4BD8B6-7BF4-4F26-B7BA-D9A0D2136E1E}" destId="{97A53716-FB61-0B41-A5AB-D632F198469B}" srcOrd="0" destOrd="0" presId="urn:microsoft.com/office/officeart/2008/layout/LinedList"/>
    <dgm:cxn modelId="{C75080DA-93A0-4DE6-9484-50E3450D7673}" srcId="{C04B8EAC-FE7B-4586-9016-658E5AB0B600}" destId="{7C49A19C-1ED6-449D-AB36-7A93C5282462}" srcOrd="0" destOrd="0" parTransId="{F0A4B89D-53DE-411C-8C9D-48F4B8E59DE1}" sibTransId="{688C03AD-434C-428A-9BC5-5F7CFB7F8F38}"/>
    <dgm:cxn modelId="{43B4211F-F19A-7A4D-80B7-9A36EE9A29D4}" type="presOf" srcId="{C04B8EAC-FE7B-4586-9016-658E5AB0B600}" destId="{F6C596C2-6AC6-C148-8E87-D547D27E7BB5}" srcOrd="0" destOrd="0" presId="urn:microsoft.com/office/officeart/2008/layout/LinedList"/>
    <dgm:cxn modelId="{4411AEB5-0785-1349-869D-51BBEBBE1C5E}" type="presOf" srcId="{6CAD1FE8-522A-4A00-BE1B-A6C19D1AF507}" destId="{6730E08D-F47C-A544-8149-5C54119E2F50}" srcOrd="0" destOrd="0" presId="urn:microsoft.com/office/officeart/2008/layout/LinedList"/>
    <dgm:cxn modelId="{AAC28F57-21EF-2644-8295-AEF49C7A1655}" type="presParOf" srcId="{F6C596C2-6AC6-C148-8E87-D547D27E7BB5}" destId="{354526C2-9B0D-214C-B701-371814DDE125}" srcOrd="0" destOrd="0" presId="urn:microsoft.com/office/officeart/2008/layout/LinedList"/>
    <dgm:cxn modelId="{F5D2CC8B-01AD-6B46-A14A-20A73818CE2B}" type="presParOf" srcId="{F6C596C2-6AC6-C148-8E87-D547D27E7BB5}" destId="{4CB258A5-1B5C-B541-A7EE-3AD301755C68}" srcOrd="1" destOrd="0" presId="urn:microsoft.com/office/officeart/2008/layout/LinedList"/>
    <dgm:cxn modelId="{AB70FA18-CF72-0B4C-BD93-5989794E594A}" type="presParOf" srcId="{4CB258A5-1B5C-B541-A7EE-3AD301755C68}" destId="{00649590-9F78-D94D-9616-9B379F3FFE3D}" srcOrd="0" destOrd="0" presId="urn:microsoft.com/office/officeart/2008/layout/LinedList"/>
    <dgm:cxn modelId="{72161782-EDB4-7D47-AAD4-53A89A2A7B73}" type="presParOf" srcId="{4CB258A5-1B5C-B541-A7EE-3AD301755C68}" destId="{FF7F7B14-5932-5D4C-8546-A16E5E9876F9}" srcOrd="1" destOrd="0" presId="urn:microsoft.com/office/officeart/2008/layout/LinedList"/>
    <dgm:cxn modelId="{B481F6F6-01B7-A84A-9940-35CF80388D41}" type="presParOf" srcId="{F6C596C2-6AC6-C148-8E87-D547D27E7BB5}" destId="{36EE748E-00F3-EB4A-8C23-81DF557E48F7}" srcOrd="2" destOrd="0" presId="urn:microsoft.com/office/officeart/2008/layout/LinedList"/>
    <dgm:cxn modelId="{3FFE95F0-4792-214B-929E-52A908D56491}" type="presParOf" srcId="{F6C596C2-6AC6-C148-8E87-D547D27E7BB5}" destId="{2CB2AA3F-62E4-9F4B-B30A-556B52A9606A}" srcOrd="3" destOrd="0" presId="urn:microsoft.com/office/officeart/2008/layout/LinedList"/>
    <dgm:cxn modelId="{A105E536-2D6D-A941-8468-059490E93B8F}" type="presParOf" srcId="{2CB2AA3F-62E4-9F4B-B30A-556B52A9606A}" destId="{6730E08D-F47C-A544-8149-5C54119E2F50}" srcOrd="0" destOrd="0" presId="urn:microsoft.com/office/officeart/2008/layout/LinedList"/>
    <dgm:cxn modelId="{1BB22236-5924-2B41-9F85-FE847F060DEB}" type="presParOf" srcId="{2CB2AA3F-62E4-9F4B-B30A-556B52A9606A}" destId="{22F5DE3F-C843-6545-81DA-101F81AF3462}" srcOrd="1" destOrd="0" presId="urn:microsoft.com/office/officeart/2008/layout/LinedList"/>
    <dgm:cxn modelId="{97A27E6F-D8C0-E745-A033-251D4412ECF8}" type="presParOf" srcId="{F6C596C2-6AC6-C148-8E87-D547D27E7BB5}" destId="{19134C8D-BBDD-6B42-AE91-DBDB624FE7CC}" srcOrd="4" destOrd="0" presId="urn:microsoft.com/office/officeart/2008/layout/LinedList"/>
    <dgm:cxn modelId="{41BE294A-2AEC-B54D-B966-35781B3D9336}" type="presParOf" srcId="{F6C596C2-6AC6-C148-8E87-D547D27E7BB5}" destId="{BD571133-805B-214C-A1B2-2B7D8BE78AD7}" srcOrd="5" destOrd="0" presId="urn:microsoft.com/office/officeart/2008/layout/LinedList"/>
    <dgm:cxn modelId="{8AD1123C-7047-E442-A0C6-B3374486DED8}" type="presParOf" srcId="{BD571133-805B-214C-A1B2-2B7D8BE78AD7}" destId="{97A53716-FB61-0B41-A5AB-D632F198469B}" srcOrd="0" destOrd="0" presId="urn:microsoft.com/office/officeart/2008/layout/LinedList"/>
    <dgm:cxn modelId="{30C4F9A2-B39F-C34E-9C93-7E14F14B1DFD}" type="presParOf" srcId="{BD571133-805B-214C-A1B2-2B7D8BE78AD7}" destId="{1946D7D8-DB5C-B14C-B58F-BC3D0135B0D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B843D-2CD7-554F-8459-EDB4F572C560}">
      <dsp:nvSpPr>
        <dsp:cNvPr id="0" name=""/>
        <dsp:cNvSpPr/>
      </dsp:nvSpPr>
      <dsp:spPr>
        <a:xfrm>
          <a:off x="0" y="506"/>
          <a:ext cx="105664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6EB5F0-B1C9-3B46-87AE-E3595EFA3766}">
      <dsp:nvSpPr>
        <dsp:cNvPr id="0" name=""/>
        <dsp:cNvSpPr/>
      </dsp:nvSpPr>
      <dsp:spPr>
        <a:xfrm>
          <a:off x="0" y="506"/>
          <a:ext cx="10566400" cy="59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November 2017, Montrose and EMH&amp;T was hired  by the Coshocton Port Authority to develop an business/industrial park plan and a economic development strategic plan</a:t>
          </a:r>
        </a:p>
      </dsp:txBody>
      <dsp:txXfrm>
        <a:off x="0" y="506"/>
        <a:ext cx="10566400" cy="592521"/>
      </dsp:txXfrm>
    </dsp:sp>
    <dsp:sp modelId="{EF90F957-16EA-BB40-B220-EB1B2BB93DD2}">
      <dsp:nvSpPr>
        <dsp:cNvPr id="0" name=""/>
        <dsp:cNvSpPr/>
      </dsp:nvSpPr>
      <dsp:spPr>
        <a:xfrm>
          <a:off x="0" y="593028"/>
          <a:ext cx="105664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E4D25F-D2D9-AE4B-BE8E-D0A21E404CB5}">
      <dsp:nvSpPr>
        <dsp:cNvPr id="0" name=""/>
        <dsp:cNvSpPr/>
      </dsp:nvSpPr>
      <dsp:spPr>
        <a:xfrm>
          <a:off x="0" y="593028"/>
          <a:ext cx="10566400" cy="59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Steering Committee Meeting Held on November 21, 2017 to review goals, strategies and objectives of plan</a:t>
          </a:r>
        </a:p>
      </dsp:txBody>
      <dsp:txXfrm>
        <a:off x="0" y="593028"/>
        <a:ext cx="10566400" cy="592521"/>
      </dsp:txXfrm>
    </dsp:sp>
    <dsp:sp modelId="{1FE78B32-52AD-0B49-B51A-86AA16A84718}">
      <dsp:nvSpPr>
        <dsp:cNvPr id="0" name=""/>
        <dsp:cNvSpPr/>
      </dsp:nvSpPr>
      <dsp:spPr>
        <a:xfrm>
          <a:off x="0" y="1185550"/>
          <a:ext cx="105664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78E43-E4DE-5B48-A1E9-C64A7A1C4CCB}">
      <dsp:nvSpPr>
        <dsp:cNvPr id="0" name=""/>
        <dsp:cNvSpPr/>
      </dsp:nvSpPr>
      <dsp:spPr>
        <a:xfrm>
          <a:off x="0" y="1185550"/>
          <a:ext cx="10566400" cy="59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Every other Friday between December and April the Project Team held a conference call to review elements of the plan</a:t>
          </a:r>
        </a:p>
      </dsp:txBody>
      <dsp:txXfrm>
        <a:off x="0" y="1185550"/>
        <a:ext cx="10566400" cy="592521"/>
      </dsp:txXfrm>
    </dsp:sp>
    <dsp:sp modelId="{B36651F4-CB58-4C41-B50C-41CFA7AAFA29}">
      <dsp:nvSpPr>
        <dsp:cNvPr id="0" name=""/>
        <dsp:cNvSpPr/>
      </dsp:nvSpPr>
      <dsp:spPr>
        <a:xfrm>
          <a:off x="0" y="1778072"/>
          <a:ext cx="105664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257C6A-17EC-B648-AB37-274309037BB5}">
      <dsp:nvSpPr>
        <dsp:cNvPr id="0" name=""/>
        <dsp:cNvSpPr/>
      </dsp:nvSpPr>
      <dsp:spPr>
        <a:xfrm>
          <a:off x="0" y="1778072"/>
          <a:ext cx="10566400" cy="59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EMH&amp;T held in person sessions with officials from the Coshocton County, City of Coshocton and Village of West Lafayette</a:t>
          </a:r>
        </a:p>
      </dsp:txBody>
      <dsp:txXfrm>
        <a:off x="0" y="1778072"/>
        <a:ext cx="10566400" cy="592521"/>
      </dsp:txXfrm>
    </dsp:sp>
    <dsp:sp modelId="{A96F1FBE-6C83-9B40-89FB-8DDC88A495F8}">
      <dsp:nvSpPr>
        <dsp:cNvPr id="0" name=""/>
        <dsp:cNvSpPr/>
      </dsp:nvSpPr>
      <dsp:spPr>
        <a:xfrm>
          <a:off x="0" y="2370593"/>
          <a:ext cx="105664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A7F84-B840-D747-81CD-97F21ADF12EE}">
      <dsp:nvSpPr>
        <dsp:cNvPr id="0" name=""/>
        <dsp:cNvSpPr/>
      </dsp:nvSpPr>
      <dsp:spPr>
        <a:xfrm>
          <a:off x="0" y="2370593"/>
          <a:ext cx="10566400" cy="59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February 22, 2018 the Project Team held stakeholders sessions with businesses, elected officials and community leaders</a:t>
          </a:r>
        </a:p>
      </dsp:txBody>
      <dsp:txXfrm>
        <a:off x="0" y="2370593"/>
        <a:ext cx="10566400" cy="592521"/>
      </dsp:txXfrm>
    </dsp:sp>
    <dsp:sp modelId="{D0CC4DEC-A9E3-AA4B-921F-63695CEDEF6F}">
      <dsp:nvSpPr>
        <dsp:cNvPr id="0" name=""/>
        <dsp:cNvSpPr/>
      </dsp:nvSpPr>
      <dsp:spPr>
        <a:xfrm>
          <a:off x="0" y="2963115"/>
          <a:ext cx="105664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ABED6B-E40E-F847-9725-7F31378219C1}">
      <dsp:nvSpPr>
        <dsp:cNvPr id="0" name=""/>
        <dsp:cNvSpPr/>
      </dsp:nvSpPr>
      <dsp:spPr>
        <a:xfrm>
          <a:off x="0" y="2963115"/>
          <a:ext cx="10566400" cy="59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First Draft of the plan was delivered to the Port Authority in early March</a:t>
          </a:r>
        </a:p>
      </dsp:txBody>
      <dsp:txXfrm>
        <a:off x="0" y="2963115"/>
        <a:ext cx="10566400" cy="592521"/>
      </dsp:txXfrm>
    </dsp:sp>
    <dsp:sp modelId="{27E9D0FC-CD14-834C-93A0-149D0904FBB3}">
      <dsp:nvSpPr>
        <dsp:cNvPr id="0" name=""/>
        <dsp:cNvSpPr/>
      </dsp:nvSpPr>
      <dsp:spPr>
        <a:xfrm>
          <a:off x="0" y="3555637"/>
          <a:ext cx="105664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731473-2BB6-724E-BF24-76D3201D40CE}">
      <dsp:nvSpPr>
        <dsp:cNvPr id="0" name=""/>
        <dsp:cNvSpPr/>
      </dsp:nvSpPr>
      <dsp:spPr>
        <a:xfrm>
          <a:off x="0" y="3555637"/>
          <a:ext cx="10566400" cy="59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Final Draft of the plan was delivered to the Port Authority in late April</a:t>
          </a:r>
        </a:p>
      </dsp:txBody>
      <dsp:txXfrm>
        <a:off x="0" y="3555637"/>
        <a:ext cx="10566400" cy="592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4ABC6-63F0-CD4E-A118-4C6A769B8937}">
      <dsp:nvSpPr>
        <dsp:cNvPr id="0" name=""/>
        <dsp:cNvSpPr/>
      </dsp:nvSpPr>
      <dsp:spPr>
        <a:xfrm>
          <a:off x="3540" y="229424"/>
          <a:ext cx="3451621" cy="432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cap="all" baseline="0">
              <a:latin typeface="Calibri" panose="020F0502020204030204"/>
              <a:ea typeface="+mn-ea"/>
              <a:cs typeface="+mn-cs"/>
            </a:rPr>
            <a:t>Learn</a:t>
          </a:r>
          <a:endParaRPr lang="en-US" sz="1500" kern="1200" cap="all" baseline="0">
            <a:latin typeface="Calibri" panose="020F0502020204030204"/>
            <a:ea typeface="+mn-ea"/>
            <a:cs typeface="+mn-cs"/>
          </a:endParaRPr>
        </a:p>
      </dsp:txBody>
      <dsp:txXfrm>
        <a:off x="3540" y="229424"/>
        <a:ext cx="3451621" cy="432000"/>
      </dsp:txXfrm>
    </dsp:sp>
    <dsp:sp modelId="{774425E9-7379-8B43-A3F6-A02CA9143A22}">
      <dsp:nvSpPr>
        <dsp:cNvPr id="0" name=""/>
        <dsp:cNvSpPr/>
      </dsp:nvSpPr>
      <dsp:spPr>
        <a:xfrm>
          <a:off x="3540" y="661424"/>
          <a:ext cx="3451621" cy="337635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Calibri" panose="020F0502020204030204"/>
              <a:ea typeface="+mn-ea"/>
              <a:cs typeface="+mn-cs"/>
            </a:rPr>
            <a:t>Business/Industrial Park Strategic plans first need to define the economic characteristics, transportation/infrastructure attributes, and sites that make up a community from primary data sources to determine the assets and liabilities of a community. </a:t>
          </a:r>
        </a:p>
        <a:p>
          <a:pPr marL="114300" lvl="1" indent="-114300" algn="l" defTabSz="666750">
            <a:lnSpc>
              <a:spcPct val="90000"/>
            </a:lnSpc>
            <a:spcBef>
              <a:spcPct val="0"/>
            </a:spcBef>
            <a:spcAft>
              <a:spcPct val="15000"/>
            </a:spcAft>
            <a:buChar char="••"/>
          </a:pPr>
          <a:r>
            <a:rPr lang="en-US" sz="1500" b="1" kern="1200" dirty="0">
              <a:latin typeface="Calibri" panose="020F0502020204030204"/>
              <a:ea typeface="+mn-ea"/>
              <a:cs typeface="+mn-cs"/>
            </a:rPr>
            <a:t>Learn elements</a:t>
          </a:r>
        </a:p>
        <a:p>
          <a:pPr marL="228600" lvl="2" indent="-114300" algn="l" defTabSz="666750">
            <a:lnSpc>
              <a:spcPct val="90000"/>
            </a:lnSpc>
            <a:spcBef>
              <a:spcPct val="0"/>
            </a:spcBef>
            <a:spcAft>
              <a:spcPct val="15000"/>
            </a:spcAft>
            <a:buChar char="••"/>
          </a:pPr>
          <a:r>
            <a:rPr lang="en-US" sz="1500" kern="1200" dirty="0">
              <a:latin typeface="Calibri" panose="020F0502020204030204"/>
              <a:ea typeface="+mn-ea"/>
              <a:cs typeface="+mn-cs"/>
            </a:rPr>
            <a:t>Economic Analysis</a:t>
          </a:r>
        </a:p>
        <a:p>
          <a:pPr marL="228600" lvl="2" indent="-114300" algn="l" defTabSz="666750">
            <a:lnSpc>
              <a:spcPct val="90000"/>
            </a:lnSpc>
            <a:spcBef>
              <a:spcPct val="0"/>
            </a:spcBef>
            <a:spcAft>
              <a:spcPct val="15000"/>
            </a:spcAft>
            <a:buChar char="••"/>
          </a:pPr>
          <a:r>
            <a:rPr lang="en-US" sz="1500" kern="1200" dirty="0">
              <a:latin typeface="Calibri" panose="020F0502020204030204"/>
              <a:ea typeface="+mn-ea"/>
              <a:cs typeface="+mn-cs"/>
            </a:rPr>
            <a:t>Industry cluster analysis</a:t>
          </a:r>
        </a:p>
        <a:p>
          <a:pPr marL="228600" lvl="2" indent="-114300" algn="l" defTabSz="666750">
            <a:lnSpc>
              <a:spcPct val="90000"/>
            </a:lnSpc>
            <a:spcBef>
              <a:spcPct val="0"/>
            </a:spcBef>
            <a:spcAft>
              <a:spcPct val="15000"/>
            </a:spcAft>
            <a:buChar char="••"/>
          </a:pPr>
          <a:r>
            <a:rPr lang="en-US" sz="1500" kern="1200" dirty="0">
              <a:latin typeface="Calibri" panose="020F0502020204030204"/>
              <a:ea typeface="+mn-ea"/>
              <a:cs typeface="+mn-cs"/>
            </a:rPr>
            <a:t>Existing Infrastructure analysis</a:t>
          </a:r>
        </a:p>
        <a:p>
          <a:pPr marL="228600" lvl="2" indent="-114300" algn="l" defTabSz="666750">
            <a:lnSpc>
              <a:spcPct val="90000"/>
            </a:lnSpc>
            <a:spcBef>
              <a:spcPct val="0"/>
            </a:spcBef>
            <a:spcAft>
              <a:spcPct val="15000"/>
            </a:spcAft>
            <a:buChar char="••"/>
          </a:pPr>
          <a:r>
            <a:rPr lang="en-US" sz="1500" kern="1200" dirty="0">
              <a:latin typeface="Calibri" panose="020F0502020204030204"/>
              <a:ea typeface="+mn-ea"/>
              <a:cs typeface="+mn-cs"/>
            </a:rPr>
            <a:t>Identified Sites</a:t>
          </a:r>
        </a:p>
        <a:p>
          <a:pPr marL="228600" lvl="2" indent="-114300" algn="l" defTabSz="666750">
            <a:lnSpc>
              <a:spcPct val="90000"/>
            </a:lnSpc>
            <a:spcBef>
              <a:spcPct val="0"/>
            </a:spcBef>
            <a:spcAft>
              <a:spcPct val="15000"/>
            </a:spcAft>
            <a:buChar char="••"/>
          </a:pPr>
          <a:r>
            <a:rPr lang="en-US" sz="1500" kern="1200" dirty="0">
              <a:latin typeface="Calibri" panose="020F0502020204030204"/>
              <a:ea typeface="+mn-ea"/>
              <a:cs typeface="+mn-cs"/>
            </a:rPr>
            <a:t>Industrial Park Benchmarking</a:t>
          </a:r>
        </a:p>
        <a:p>
          <a:pPr marL="228600" lvl="2" indent="-114300" algn="l" defTabSz="666750">
            <a:lnSpc>
              <a:spcPct val="90000"/>
            </a:lnSpc>
            <a:spcBef>
              <a:spcPct val="0"/>
            </a:spcBef>
            <a:spcAft>
              <a:spcPct val="15000"/>
            </a:spcAft>
            <a:buChar char="••"/>
          </a:pPr>
          <a:r>
            <a:rPr lang="en-US" sz="1500" kern="1200" dirty="0">
              <a:latin typeface="Calibri" panose="020F0502020204030204"/>
              <a:ea typeface="+mn-ea"/>
              <a:cs typeface="+mn-cs"/>
            </a:rPr>
            <a:t>Economic impact analysis</a:t>
          </a:r>
        </a:p>
      </dsp:txBody>
      <dsp:txXfrm>
        <a:off x="3540" y="661424"/>
        <a:ext cx="3451621" cy="3376350"/>
      </dsp:txXfrm>
    </dsp:sp>
    <dsp:sp modelId="{07C1AFBF-7E4D-2949-9F92-3A667A889AE2}">
      <dsp:nvSpPr>
        <dsp:cNvPr id="0" name=""/>
        <dsp:cNvSpPr/>
      </dsp:nvSpPr>
      <dsp:spPr>
        <a:xfrm>
          <a:off x="3938389" y="229424"/>
          <a:ext cx="3451621" cy="432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cap="all" baseline="0">
              <a:latin typeface="Calibri" panose="020F0502020204030204"/>
              <a:ea typeface="+mn-ea"/>
              <a:cs typeface="+mn-cs"/>
            </a:rPr>
            <a:t>Listen</a:t>
          </a:r>
          <a:endParaRPr lang="en-US" sz="1500" kern="1200">
            <a:latin typeface="Calibri" panose="020F0502020204030204"/>
            <a:ea typeface="+mn-ea"/>
            <a:cs typeface="+mn-cs"/>
          </a:endParaRPr>
        </a:p>
      </dsp:txBody>
      <dsp:txXfrm>
        <a:off x="3938389" y="229424"/>
        <a:ext cx="3451621" cy="432000"/>
      </dsp:txXfrm>
    </dsp:sp>
    <dsp:sp modelId="{1D879C34-B467-804B-9732-82C56A51D6F3}">
      <dsp:nvSpPr>
        <dsp:cNvPr id="0" name=""/>
        <dsp:cNvSpPr/>
      </dsp:nvSpPr>
      <dsp:spPr>
        <a:xfrm>
          <a:off x="3938389" y="661424"/>
          <a:ext cx="3451621" cy="337635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Calibri" panose="020F0502020204030204"/>
              <a:ea typeface="+mn-ea"/>
              <a:cs typeface="+mn-cs"/>
            </a:rPr>
            <a:t>The second step is to listen to community, political and business leaders for what direction the community wants to go. </a:t>
          </a:r>
        </a:p>
        <a:p>
          <a:pPr marL="114300" lvl="1" indent="-114300" algn="l" defTabSz="666750">
            <a:lnSpc>
              <a:spcPct val="90000"/>
            </a:lnSpc>
            <a:spcBef>
              <a:spcPct val="0"/>
            </a:spcBef>
            <a:spcAft>
              <a:spcPct val="15000"/>
            </a:spcAft>
            <a:buChar char="••"/>
          </a:pPr>
          <a:r>
            <a:rPr lang="en-US" sz="1500" b="1" kern="1200" dirty="0">
              <a:latin typeface="Calibri" panose="020F0502020204030204"/>
              <a:ea typeface="+mn-ea"/>
              <a:cs typeface="+mn-cs"/>
            </a:rPr>
            <a:t>Listen elements</a:t>
          </a:r>
        </a:p>
        <a:p>
          <a:pPr marL="228600" lvl="2" indent="-114300" algn="l" defTabSz="666750">
            <a:lnSpc>
              <a:spcPct val="90000"/>
            </a:lnSpc>
            <a:spcBef>
              <a:spcPct val="0"/>
            </a:spcBef>
            <a:spcAft>
              <a:spcPct val="15000"/>
            </a:spcAft>
            <a:buChar char="••"/>
          </a:pPr>
          <a:r>
            <a:rPr lang="en-US" sz="1500" kern="1200" dirty="0">
              <a:latin typeface="Calibri" panose="020F0502020204030204"/>
              <a:ea typeface="+mn-ea"/>
              <a:cs typeface="+mn-cs"/>
            </a:rPr>
            <a:t>Coshocton business/industrial park steering committee formation</a:t>
          </a:r>
        </a:p>
        <a:p>
          <a:pPr marL="228600" lvl="2" indent="-114300" algn="l" defTabSz="666750">
            <a:lnSpc>
              <a:spcPct val="90000"/>
            </a:lnSpc>
            <a:spcBef>
              <a:spcPct val="0"/>
            </a:spcBef>
            <a:spcAft>
              <a:spcPct val="15000"/>
            </a:spcAft>
            <a:buChar char="••"/>
          </a:pPr>
          <a:r>
            <a:rPr lang="en-US" sz="1500" kern="1200" dirty="0">
              <a:latin typeface="Calibri" panose="020F0502020204030204"/>
              <a:ea typeface="+mn-ea"/>
              <a:cs typeface="+mn-cs"/>
            </a:rPr>
            <a:t>Briefings with commercial real estate and site selectors</a:t>
          </a:r>
        </a:p>
        <a:p>
          <a:pPr marL="228600" lvl="2" indent="-114300" algn="l" defTabSz="666750">
            <a:lnSpc>
              <a:spcPct val="90000"/>
            </a:lnSpc>
            <a:spcBef>
              <a:spcPct val="0"/>
            </a:spcBef>
            <a:spcAft>
              <a:spcPct val="15000"/>
            </a:spcAft>
            <a:buChar char="••"/>
          </a:pPr>
          <a:r>
            <a:rPr lang="en-US" sz="1500" kern="1200" dirty="0">
              <a:latin typeface="Calibri" panose="020F0502020204030204"/>
              <a:ea typeface="+mn-ea"/>
              <a:cs typeface="+mn-cs"/>
            </a:rPr>
            <a:t>Regular status updates with Coshocton business/industrial park project teams</a:t>
          </a:r>
        </a:p>
        <a:p>
          <a:pPr marL="228600" lvl="2" indent="-114300" algn="l" defTabSz="666750">
            <a:lnSpc>
              <a:spcPct val="90000"/>
            </a:lnSpc>
            <a:spcBef>
              <a:spcPct val="0"/>
            </a:spcBef>
            <a:spcAft>
              <a:spcPct val="15000"/>
            </a:spcAft>
            <a:buChar char="••"/>
          </a:pPr>
          <a:r>
            <a:rPr lang="en-US" sz="1500" kern="1200" dirty="0">
              <a:latin typeface="Calibri" panose="020F0502020204030204"/>
              <a:ea typeface="+mn-ea"/>
              <a:cs typeface="+mn-cs"/>
            </a:rPr>
            <a:t>Focus group sessions with community stakeholders</a:t>
          </a:r>
        </a:p>
      </dsp:txBody>
      <dsp:txXfrm>
        <a:off x="3938389" y="661424"/>
        <a:ext cx="3451621" cy="3376350"/>
      </dsp:txXfrm>
    </dsp:sp>
    <dsp:sp modelId="{32DF2C81-13B6-1B42-A51B-4531982AF183}">
      <dsp:nvSpPr>
        <dsp:cNvPr id="0" name=""/>
        <dsp:cNvSpPr/>
      </dsp:nvSpPr>
      <dsp:spPr>
        <a:xfrm>
          <a:off x="7873238" y="229424"/>
          <a:ext cx="3451621" cy="432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cap="all" baseline="0">
              <a:latin typeface="Calibri" panose="020F0502020204030204"/>
              <a:ea typeface="+mn-ea"/>
              <a:cs typeface="+mn-cs"/>
            </a:rPr>
            <a:t>Do</a:t>
          </a:r>
        </a:p>
      </dsp:txBody>
      <dsp:txXfrm>
        <a:off x="7873238" y="229424"/>
        <a:ext cx="3451621" cy="432000"/>
      </dsp:txXfrm>
    </dsp:sp>
    <dsp:sp modelId="{18EDB434-756E-DE4F-8EE2-C2322F110CC7}">
      <dsp:nvSpPr>
        <dsp:cNvPr id="0" name=""/>
        <dsp:cNvSpPr/>
      </dsp:nvSpPr>
      <dsp:spPr>
        <a:xfrm>
          <a:off x="7873238" y="661424"/>
          <a:ext cx="3451621" cy="337635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Calibri" panose="020F0502020204030204"/>
              <a:ea typeface="+mn-ea"/>
              <a:cs typeface="+mn-cs"/>
            </a:rPr>
            <a:t>Finally, inegrate community attributes with leadership input ties to a strategic plan to develop business/industrial parks that leads to high-wage job creation and capital investment</a:t>
          </a:r>
        </a:p>
        <a:p>
          <a:pPr marL="114300" lvl="1" indent="-114300" algn="l" defTabSz="666750">
            <a:lnSpc>
              <a:spcPct val="90000"/>
            </a:lnSpc>
            <a:spcBef>
              <a:spcPct val="0"/>
            </a:spcBef>
            <a:spcAft>
              <a:spcPct val="15000"/>
            </a:spcAft>
            <a:buChar char="••"/>
          </a:pPr>
          <a:r>
            <a:rPr lang="en-US" sz="1500" b="1" kern="1200" dirty="0">
              <a:latin typeface="Calibri" panose="020F0502020204030204"/>
              <a:ea typeface="+mn-ea"/>
              <a:cs typeface="+mn-cs"/>
            </a:rPr>
            <a:t>Do elements</a:t>
          </a:r>
        </a:p>
        <a:p>
          <a:pPr marL="228600" lvl="2" indent="-114300" algn="l" defTabSz="666750">
            <a:lnSpc>
              <a:spcPct val="90000"/>
            </a:lnSpc>
            <a:spcBef>
              <a:spcPct val="0"/>
            </a:spcBef>
            <a:spcAft>
              <a:spcPct val="15000"/>
            </a:spcAft>
            <a:buChar char="••"/>
          </a:pPr>
          <a:r>
            <a:rPr lang="en-US" sz="1500" b="0" kern="1200" dirty="0">
              <a:latin typeface="Calibri" panose="020F0502020204030204"/>
              <a:ea typeface="+mn-ea"/>
              <a:cs typeface="+mn-cs"/>
            </a:rPr>
            <a:t>Site Development</a:t>
          </a:r>
        </a:p>
        <a:p>
          <a:pPr marL="228600" lvl="2" indent="-114300" algn="l" defTabSz="666750">
            <a:lnSpc>
              <a:spcPct val="90000"/>
            </a:lnSpc>
            <a:spcBef>
              <a:spcPct val="0"/>
            </a:spcBef>
            <a:spcAft>
              <a:spcPct val="15000"/>
            </a:spcAft>
            <a:buChar char="••"/>
          </a:pPr>
          <a:r>
            <a:rPr lang="en-US" sz="1500" b="0" kern="1200" dirty="0">
              <a:latin typeface="Calibri" panose="020F0502020204030204"/>
              <a:ea typeface="+mn-ea"/>
              <a:cs typeface="+mn-cs"/>
            </a:rPr>
            <a:t>Existing Industry Support program</a:t>
          </a:r>
        </a:p>
        <a:p>
          <a:pPr marL="228600" lvl="2" indent="-114300" algn="l" defTabSz="666750">
            <a:lnSpc>
              <a:spcPct val="90000"/>
            </a:lnSpc>
            <a:spcBef>
              <a:spcPct val="0"/>
            </a:spcBef>
            <a:spcAft>
              <a:spcPct val="15000"/>
            </a:spcAft>
            <a:buChar char="••"/>
          </a:pPr>
          <a:r>
            <a:rPr lang="en-US" sz="1500" b="0" kern="1200" dirty="0">
              <a:latin typeface="Calibri" panose="020F0502020204030204"/>
              <a:ea typeface="+mn-ea"/>
              <a:cs typeface="+mn-cs"/>
            </a:rPr>
            <a:t>Attraction and Marketing campaign</a:t>
          </a:r>
        </a:p>
        <a:p>
          <a:pPr marL="228600" lvl="2" indent="-114300" algn="l" defTabSz="666750">
            <a:lnSpc>
              <a:spcPct val="90000"/>
            </a:lnSpc>
            <a:spcBef>
              <a:spcPct val="0"/>
            </a:spcBef>
            <a:spcAft>
              <a:spcPct val="15000"/>
            </a:spcAft>
            <a:buChar char="••"/>
          </a:pPr>
          <a:r>
            <a:rPr lang="en-US" sz="1500" b="0" kern="1200" dirty="0">
              <a:latin typeface="Calibri" panose="020F0502020204030204"/>
              <a:ea typeface="+mn-ea"/>
              <a:cs typeface="+mn-cs"/>
            </a:rPr>
            <a:t>Wood manufacturer engagement</a:t>
          </a:r>
        </a:p>
        <a:p>
          <a:pPr marL="228600" lvl="2" indent="-114300" algn="l" defTabSz="666750">
            <a:lnSpc>
              <a:spcPct val="90000"/>
            </a:lnSpc>
            <a:spcBef>
              <a:spcPct val="0"/>
            </a:spcBef>
            <a:spcAft>
              <a:spcPct val="15000"/>
            </a:spcAft>
            <a:buChar char="••"/>
          </a:pPr>
          <a:r>
            <a:rPr lang="en-US" sz="1500" b="0" kern="1200" dirty="0">
              <a:latin typeface="Calibri" panose="020F0502020204030204"/>
              <a:ea typeface="+mn-ea"/>
              <a:cs typeface="+mn-cs"/>
            </a:rPr>
            <a:t>Occupational marketing campaign</a:t>
          </a:r>
        </a:p>
        <a:p>
          <a:pPr marL="228600" lvl="2" indent="-114300" algn="l" defTabSz="666750">
            <a:lnSpc>
              <a:spcPct val="90000"/>
            </a:lnSpc>
            <a:spcBef>
              <a:spcPct val="0"/>
            </a:spcBef>
            <a:spcAft>
              <a:spcPct val="15000"/>
            </a:spcAft>
            <a:buChar char="••"/>
          </a:pPr>
          <a:r>
            <a:rPr lang="en-US" sz="1500" b="0" kern="1200" dirty="0">
              <a:latin typeface="Calibri" panose="020F0502020204030204"/>
              <a:ea typeface="+mn-ea"/>
              <a:cs typeface="+mn-cs"/>
            </a:rPr>
            <a:t>Fundraising campaign</a:t>
          </a:r>
        </a:p>
      </dsp:txBody>
      <dsp:txXfrm>
        <a:off x="7873238" y="661424"/>
        <a:ext cx="3451621" cy="3376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44824-E061-D24A-9F27-7815584C55F9}">
      <dsp:nvSpPr>
        <dsp:cNvPr id="0" name=""/>
        <dsp:cNvSpPr/>
      </dsp:nvSpPr>
      <dsp:spPr>
        <a:xfrm>
          <a:off x="0" y="0"/>
          <a:ext cx="8722360" cy="93232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a:t>Two sites stand out as market-ready</a:t>
          </a:r>
        </a:p>
      </dsp:txBody>
      <dsp:txXfrm>
        <a:off x="27307" y="27307"/>
        <a:ext cx="7716308" cy="877710"/>
      </dsp:txXfrm>
    </dsp:sp>
    <dsp:sp modelId="{4A70A8A0-BAB0-4146-B627-39C8DDA780E7}">
      <dsp:nvSpPr>
        <dsp:cNvPr id="0" name=""/>
        <dsp:cNvSpPr/>
      </dsp:nvSpPr>
      <dsp:spPr>
        <a:xfrm>
          <a:off x="769619" y="1087711"/>
          <a:ext cx="8722360" cy="932324"/>
        </a:xfrm>
        <a:prstGeom prst="roundRect">
          <a:avLst>
            <a:gd name="adj" fmla="val 10000"/>
          </a:avLst>
        </a:prstGeom>
        <a:solidFill>
          <a:schemeClr val="accent5">
            <a:hueOff val="-119936"/>
            <a:satOff val="-4449"/>
            <a:lumOff val="7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a:t>Sabic site</a:t>
          </a:r>
        </a:p>
      </dsp:txBody>
      <dsp:txXfrm>
        <a:off x="796926" y="1115018"/>
        <a:ext cx="7292115" cy="877710"/>
      </dsp:txXfrm>
    </dsp:sp>
    <dsp:sp modelId="{7FFBC00C-D7B2-504B-BDD5-A71DD118F5E8}">
      <dsp:nvSpPr>
        <dsp:cNvPr id="0" name=""/>
        <dsp:cNvSpPr/>
      </dsp:nvSpPr>
      <dsp:spPr>
        <a:xfrm>
          <a:off x="1539239" y="2175423"/>
          <a:ext cx="8722360" cy="932324"/>
        </a:xfrm>
        <a:prstGeom prst="roundRect">
          <a:avLst>
            <a:gd name="adj" fmla="val 10000"/>
          </a:avLst>
        </a:prstGeom>
        <a:solidFill>
          <a:schemeClr val="accent5">
            <a:hueOff val="-239873"/>
            <a:satOff val="-8897"/>
            <a:lumOff val="141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a:t>Paper Mill Rd Site </a:t>
          </a:r>
        </a:p>
      </dsp:txBody>
      <dsp:txXfrm>
        <a:off x="1566546" y="2202730"/>
        <a:ext cx="7292115" cy="877710"/>
      </dsp:txXfrm>
    </dsp:sp>
    <dsp:sp modelId="{F3C62798-5CE3-CF4F-A418-809475FFAC4C}">
      <dsp:nvSpPr>
        <dsp:cNvPr id="0" name=""/>
        <dsp:cNvSpPr/>
      </dsp:nvSpPr>
      <dsp:spPr>
        <a:xfrm>
          <a:off x="8116349" y="707012"/>
          <a:ext cx="606010" cy="60601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8252701" y="707012"/>
        <a:ext cx="333306" cy="456023"/>
      </dsp:txXfrm>
    </dsp:sp>
    <dsp:sp modelId="{6F071947-6EAC-B443-AA88-4005A7C3A5F4}">
      <dsp:nvSpPr>
        <dsp:cNvPr id="0" name=""/>
        <dsp:cNvSpPr/>
      </dsp:nvSpPr>
      <dsp:spPr>
        <a:xfrm>
          <a:off x="8885969" y="1788508"/>
          <a:ext cx="606010" cy="606010"/>
        </a:xfrm>
        <a:prstGeom prst="downArrow">
          <a:avLst>
            <a:gd name="adj1" fmla="val 55000"/>
            <a:gd name="adj2" fmla="val 45000"/>
          </a:avLst>
        </a:prstGeom>
        <a:solidFill>
          <a:schemeClr val="accent5">
            <a:tint val="40000"/>
            <a:alpha val="90000"/>
            <a:hueOff val="-135881"/>
            <a:satOff val="-1995"/>
            <a:lumOff val="2856"/>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9022321" y="1788508"/>
        <a:ext cx="333306" cy="456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01E21E7-ED37-0F49-A9B3-618E153AFF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07ABD925-1681-BA4A-825D-2D49F96350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6E64EC-9A99-3946-ACE1-50FD16C33067}" type="datetimeFigureOut">
              <a:rPr lang="en-US" smtClean="0"/>
              <a:t>8/12/2018</a:t>
            </a:fld>
            <a:endParaRPr lang="en-US"/>
          </a:p>
        </p:txBody>
      </p:sp>
      <p:sp>
        <p:nvSpPr>
          <p:cNvPr id="4" name="Footer Placeholder 3">
            <a:extLst>
              <a:ext uri="{FF2B5EF4-FFF2-40B4-BE49-F238E27FC236}">
                <a16:creationId xmlns:a16="http://schemas.microsoft.com/office/drawing/2014/main" xmlns="" id="{D1B67737-711D-BA40-93BD-3EA91BE86D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B0008ED6-EAE2-9B4F-84E9-6C8282026F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6DAB8C-AB90-C44E-A17B-318F4D1BC278}" type="slidenum">
              <a:rPr lang="en-US" smtClean="0"/>
              <a:t>‹#›</a:t>
            </a:fld>
            <a:endParaRPr lang="en-US"/>
          </a:p>
        </p:txBody>
      </p:sp>
    </p:spTree>
    <p:extLst>
      <p:ext uri="{BB962C8B-B14F-4D97-AF65-F5344CB8AC3E}">
        <p14:creationId xmlns:p14="http://schemas.microsoft.com/office/powerpoint/2010/main" val="21987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F44E-B774-2343-9995-8453B9C81810}" type="datetimeFigureOut">
              <a:rPr lang="en-US" smtClean="0"/>
              <a:t>8/12/2018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8BF48-8E70-1745-BF7B-74D1FFBBE576}" type="slidenum">
              <a:rPr lang="en-US" smtClean="0"/>
              <a:t>‹#›</a:t>
            </a:fld>
            <a:endParaRPr lang="en-US"/>
          </a:p>
        </p:txBody>
      </p:sp>
    </p:spTree>
    <p:extLst>
      <p:ext uri="{BB962C8B-B14F-4D97-AF65-F5344CB8AC3E}">
        <p14:creationId xmlns:p14="http://schemas.microsoft.com/office/powerpoint/2010/main" val="3035923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29DF1F9-5439-954D-AC11-317E44DBE573}" type="datetime1">
              <a:rPr lang="en-US" smtClean="0"/>
              <a:t>8/12/2018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xmlns="" id="{E7A3787B-9C84-D84A-9C56-7F2ECCA726E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05692" y="6127668"/>
            <a:ext cx="1856261" cy="428580"/>
          </a:xfrm>
          <a:prstGeom prst="rect">
            <a:avLst/>
          </a:prstGeom>
        </p:spPr>
      </p:pic>
      <p:pic>
        <p:nvPicPr>
          <p:cNvPr id="11" name="image11.jpeg">
            <a:extLst>
              <a:ext uri="{FF2B5EF4-FFF2-40B4-BE49-F238E27FC236}">
                <a16:creationId xmlns:a16="http://schemas.microsoft.com/office/drawing/2014/main" xmlns="" id="{C242FF66-2C20-2A45-8FF5-BE9EEEEC52F5}"/>
              </a:ext>
            </a:extLst>
          </p:cNvPr>
          <p:cNvPicPr/>
          <p:nvPr userDrawn="1"/>
        </p:nvPicPr>
        <p:blipFill>
          <a:blip r:embed="rId3" cstate="print"/>
          <a:stretch>
            <a:fillRect/>
          </a:stretch>
        </p:blipFill>
        <p:spPr>
          <a:xfrm>
            <a:off x="3181993" y="6060315"/>
            <a:ext cx="1945872" cy="523367"/>
          </a:xfrm>
          <a:prstGeom prst="rect">
            <a:avLst/>
          </a:prstGeom>
        </p:spPr>
      </p:pic>
    </p:spTree>
    <p:extLst>
      <p:ext uri="{BB962C8B-B14F-4D97-AF65-F5344CB8AC3E}">
        <p14:creationId xmlns:p14="http://schemas.microsoft.com/office/powerpoint/2010/main" val="21851557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225A9-3A3B-244B-A60B-DB95BDC63CDE}" type="datetime1">
              <a:rPr lang="en-US" smtClean="0"/>
              <a:t>8/12/2018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9446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A7455F-1DCF-F846-B4AA-A6792DA9CA75}" type="datetime1">
              <a:rPr lang="en-US" smtClean="0"/>
              <a:t>8/12/2018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56348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6CE6F5-4E89-ED41-83E1-C37F95312C2F}" type="datetime1">
              <a:rPr lang="en-US" smtClean="0"/>
              <a:t>8/12/2018</a:t>
            </a:fld>
            <a:endParaRPr lang="en-US" dirty="0"/>
          </a:p>
        </p:txBody>
      </p:sp>
      <p:sp>
        <p:nvSpPr>
          <p:cNvPr id="8" name="Footer Placeholder 7"/>
          <p:cNvSpPr>
            <a:spLocks noGrp="1"/>
          </p:cNvSpPr>
          <p:nvPr>
            <p:ph type="ftr" sz="quarter" idx="11"/>
          </p:nvPr>
        </p:nvSpPr>
        <p:spPr>
          <a:xfrm>
            <a:off x="1612075" y="6236208"/>
            <a:ext cx="5901189" cy="320040"/>
          </a:xfr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xmlns="" id="{D506CD5A-AC2E-C540-9201-0FB42E1C92A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05692" y="6127668"/>
            <a:ext cx="1856261" cy="428580"/>
          </a:xfrm>
          <a:prstGeom prst="rect">
            <a:avLst/>
          </a:prstGeom>
        </p:spPr>
      </p:pic>
    </p:spTree>
    <p:extLst>
      <p:ext uri="{BB962C8B-B14F-4D97-AF65-F5344CB8AC3E}">
        <p14:creationId xmlns:p14="http://schemas.microsoft.com/office/powerpoint/2010/main" val="288404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CC904C39-EDBF-2D43-ACB3-6E3BA63AE446}" type="datetime1">
              <a:rPr lang="en-US" smtClean="0"/>
              <a:t>8/12/2018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71926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C83BC71-76B9-134B-9CA8-21DA53D7DBA4}" type="datetime1">
              <a:rPr lang="en-US" smtClean="0"/>
              <a:t>8/12/2018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0307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50E2A556-D1DB-B440-A765-E2EAE4D09FF8}" type="datetime1">
              <a:rPr lang="en-US" smtClean="0"/>
              <a:t>8/12/2018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8287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746473-18FD-D44D-ADDE-5A053EAAE2C3}" type="datetime1">
              <a:rPr lang="en-US" smtClean="0"/>
              <a:t>8/12/2018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1993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1662C-B4BA-A94A-A362-4DAAA2969AE1}" type="datetime1">
              <a:rPr lang="en-US" smtClean="0"/>
              <a:t>8/12/2018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8354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E1EF85BF-2CEB-C34E-8D64-2FD20A52BE9F}" type="datetime1">
              <a:rPr lang="en-US" smtClean="0"/>
              <a:t>8/12/2018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
        <p:nvSpPr>
          <p:cNvPr id="12" name="Rectangle 11">
            <a:extLst>
              <a:ext uri="{FF2B5EF4-FFF2-40B4-BE49-F238E27FC236}">
                <a16:creationId xmlns:a16="http://schemas.microsoft.com/office/drawing/2014/main" xmlns="" id="{24602468-3CFD-5F47-9E0D-4A9C8AD974A6}"/>
              </a:ext>
            </a:extLst>
          </p:cNvPr>
          <p:cNvSpPr/>
          <p:nvPr userDrawn="1"/>
        </p:nvSpPr>
        <p:spPr>
          <a:xfrm>
            <a:off x="0" y="120918"/>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xmlns="" id="{8BFE60EE-5522-F14B-A30D-C85E133C0BB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05692" y="6127668"/>
            <a:ext cx="1856261" cy="428580"/>
          </a:xfrm>
          <a:prstGeom prst="rect">
            <a:avLst/>
          </a:prstGeom>
        </p:spPr>
      </p:pic>
      <p:pic>
        <p:nvPicPr>
          <p:cNvPr id="14" name="image11.jpeg">
            <a:extLst>
              <a:ext uri="{FF2B5EF4-FFF2-40B4-BE49-F238E27FC236}">
                <a16:creationId xmlns:a16="http://schemas.microsoft.com/office/drawing/2014/main" xmlns="" id="{87EE6524-337C-534B-ACBD-F1321DC02388}"/>
              </a:ext>
            </a:extLst>
          </p:cNvPr>
          <p:cNvPicPr/>
          <p:nvPr userDrawn="1"/>
        </p:nvPicPr>
        <p:blipFill>
          <a:blip r:embed="rId3" cstate="print"/>
          <a:stretch>
            <a:fillRect/>
          </a:stretch>
        </p:blipFill>
        <p:spPr>
          <a:xfrm>
            <a:off x="3181993" y="6060315"/>
            <a:ext cx="1945872" cy="523367"/>
          </a:xfrm>
          <a:prstGeom prst="rect">
            <a:avLst/>
          </a:prstGeom>
        </p:spPr>
      </p:pic>
    </p:spTree>
    <p:extLst>
      <p:ext uri="{BB962C8B-B14F-4D97-AF65-F5344CB8AC3E}">
        <p14:creationId xmlns:p14="http://schemas.microsoft.com/office/powerpoint/2010/main" val="307695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D802753-937C-6C4C-89FB-18A0C455987E}" type="datetime1">
              <a:rPr lang="en-US" smtClean="0"/>
              <a:t>8/12/2018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
        <p:nvSpPr>
          <p:cNvPr id="11" name="Rectangle 10">
            <a:extLst>
              <a:ext uri="{FF2B5EF4-FFF2-40B4-BE49-F238E27FC236}">
                <a16:creationId xmlns:a16="http://schemas.microsoft.com/office/drawing/2014/main" xmlns="" id="{9606945C-082A-B249-8604-BDE7122D0D41}"/>
              </a:ext>
            </a:extLst>
          </p:cNvPr>
          <p:cNvSpPr/>
          <p:nvPr userDrawn="1"/>
        </p:nvSpPr>
        <p:spPr>
          <a:xfrm>
            <a:off x="152400" y="15240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xmlns="" id="{8058EBA4-EB5A-3045-9DB7-843B29705AC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05692" y="6127668"/>
            <a:ext cx="1856261" cy="428580"/>
          </a:xfrm>
          <a:prstGeom prst="rect">
            <a:avLst/>
          </a:prstGeom>
        </p:spPr>
      </p:pic>
      <p:pic>
        <p:nvPicPr>
          <p:cNvPr id="13" name="image11.jpeg">
            <a:extLst>
              <a:ext uri="{FF2B5EF4-FFF2-40B4-BE49-F238E27FC236}">
                <a16:creationId xmlns:a16="http://schemas.microsoft.com/office/drawing/2014/main" xmlns="" id="{E42EF559-7261-BB49-9334-F73EC155F94D}"/>
              </a:ext>
            </a:extLst>
          </p:cNvPr>
          <p:cNvPicPr/>
          <p:nvPr userDrawn="1"/>
        </p:nvPicPr>
        <p:blipFill>
          <a:blip r:embed="rId3" cstate="print"/>
          <a:stretch>
            <a:fillRect/>
          </a:stretch>
        </p:blipFill>
        <p:spPr>
          <a:xfrm>
            <a:off x="3181993" y="6060315"/>
            <a:ext cx="1945872" cy="523367"/>
          </a:xfrm>
          <a:prstGeom prst="rect">
            <a:avLst/>
          </a:prstGeom>
        </p:spPr>
      </p:pic>
    </p:spTree>
    <p:extLst>
      <p:ext uri="{BB962C8B-B14F-4D97-AF65-F5344CB8AC3E}">
        <p14:creationId xmlns:p14="http://schemas.microsoft.com/office/powerpoint/2010/main" val="171080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3B9FC26-7405-5944-9CC1-743AF7FAEAFE}" type="datetime1">
              <a:rPr lang="en-US" smtClean="0"/>
              <a:t>8/12/2018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pic>
        <p:nvPicPr>
          <p:cNvPr id="7" name="Picture 6">
            <a:extLst>
              <a:ext uri="{FF2B5EF4-FFF2-40B4-BE49-F238E27FC236}">
                <a16:creationId xmlns:a16="http://schemas.microsoft.com/office/drawing/2014/main" xmlns="" id="{FB375472-65D6-8D44-BD08-6F7E3C9E3793}"/>
              </a:ext>
            </a:extLst>
          </p:cNvPr>
          <p:cNvPicPr/>
          <p:nvPr userDrawn="1"/>
        </p:nvPicPr>
        <p:blipFill>
          <a:blip r:embed="rId13" cstate="print">
            <a:extLst>
              <a:ext uri="{28A0092B-C50C-407E-A947-70E740481C1C}">
                <a14:useLocalDpi xmlns:a14="http://schemas.microsoft.com/office/drawing/2010/main" val="0"/>
              </a:ext>
            </a:extLst>
          </a:blip>
          <a:stretch>
            <a:fillRect/>
          </a:stretch>
        </p:blipFill>
        <p:spPr>
          <a:xfrm>
            <a:off x="1005692" y="6127668"/>
            <a:ext cx="1856261" cy="428580"/>
          </a:xfrm>
          <a:prstGeom prst="rect">
            <a:avLst/>
          </a:prstGeom>
        </p:spPr>
      </p:pic>
      <p:pic>
        <p:nvPicPr>
          <p:cNvPr id="8" name="image11.jpeg">
            <a:extLst>
              <a:ext uri="{FF2B5EF4-FFF2-40B4-BE49-F238E27FC236}">
                <a16:creationId xmlns:a16="http://schemas.microsoft.com/office/drawing/2014/main" xmlns="" id="{0785CDAE-9666-F04D-8A55-67D56252600E}"/>
              </a:ext>
            </a:extLst>
          </p:cNvPr>
          <p:cNvPicPr/>
          <p:nvPr userDrawn="1"/>
        </p:nvPicPr>
        <p:blipFill>
          <a:blip r:embed="rId14" cstate="print"/>
          <a:stretch>
            <a:fillRect/>
          </a:stretch>
        </p:blipFill>
        <p:spPr>
          <a:xfrm>
            <a:off x="3181993" y="6060315"/>
            <a:ext cx="1945872" cy="523367"/>
          </a:xfrm>
          <a:prstGeom prst="rect">
            <a:avLst/>
          </a:prstGeom>
        </p:spPr>
      </p:pic>
    </p:spTree>
    <p:extLst>
      <p:ext uri="{BB962C8B-B14F-4D97-AF65-F5344CB8AC3E}">
        <p14:creationId xmlns:p14="http://schemas.microsoft.com/office/powerpoint/2010/main" val="30721285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E9F26AF7-9AC1-49A4-8F89-2C63E1C0A0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age1.png">
            <a:extLst>
              <a:ext uri="{FF2B5EF4-FFF2-40B4-BE49-F238E27FC236}">
                <a16:creationId xmlns:a16="http://schemas.microsoft.com/office/drawing/2014/main" xmlns="" id="{B9082DB4-82BE-D242-80C0-DCD8F0D40772}"/>
              </a:ext>
            </a:extLst>
          </p:cNvPr>
          <p:cNvPicPr/>
          <p:nvPr/>
        </p:nvPicPr>
        <p:blipFill>
          <a:blip r:embed="rId2" cstate="print"/>
          <a:stretch>
            <a:fillRect/>
          </a:stretch>
        </p:blipFill>
        <p:spPr>
          <a:xfrm>
            <a:off x="4932777" y="813484"/>
            <a:ext cx="2885174" cy="3301307"/>
          </a:xfrm>
          <a:prstGeom prst="rect">
            <a:avLst/>
          </a:prstGeom>
        </p:spPr>
      </p:pic>
      <p:sp>
        <p:nvSpPr>
          <p:cNvPr id="2" name="Title 1">
            <a:extLst>
              <a:ext uri="{FF2B5EF4-FFF2-40B4-BE49-F238E27FC236}">
                <a16:creationId xmlns:a16="http://schemas.microsoft.com/office/drawing/2014/main" xmlns="" id="{7B208E7C-AE9F-3D4B-ADB2-C9B5633490A8}"/>
              </a:ext>
            </a:extLst>
          </p:cNvPr>
          <p:cNvSpPr>
            <a:spLocks noGrp="1"/>
          </p:cNvSpPr>
          <p:nvPr>
            <p:ph type="ctrTitle"/>
          </p:nvPr>
        </p:nvSpPr>
        <p:spPr>
          <a:xfrm>
            <a:off x="1600200" y="4269282"/>
            <a:ext cx="8991600" cy="1264762"/>
          </a:xfrm>
        </p:spPr>
        <p:txBody>
          <a:bodyPr>
            <a:normAutofit/>
          </a:bodyPr>
          <a:lstStyle/>
          <a:p>
            <a:r>
              <a:rPr lang="en-US" sz="3200"/>
              <a:t>Business/industrial park </a:t>
            </a:r>
            <a:br>
              <a:rPr lang="en-US" sz="3200"/>
            </a:br>
            <a:r>
              <a:rPr lang="en-US" sz="3200"/>
              <a:t>strategic plan</a:t>
            </a:r>
          </a:p>
        </p:txBody>
      </p:sp>
      <p:sp>
        <p:nvSpPr>
          <p:cNvPr id="3" name="Subtitle 2">
            <a:extLst>
              <a:ext uri="{FF2B5EF4-FFF2-40B4-BE49-F238E27FC236}">
                <a16:creationId xmlns:a16="http://schemas.microsoft.com/office/drawing/2014/main" xmlns="" id="{99E3E8CE-FF34-7849-8EE8-99777A8103A1}"/>
              </a:ext>
            </a:extLst>
          </p:cNvPr>
          <p:cNvSpPr>
            <a:spLocks noGrp="1"/>
          </p:cNvSpPr>
          <p:nvPr>
            <p:ph type="subTitle" idx="1"/>
          </p:nvPr>
        </p:nvSpPr>
        <p:spPr>
          <a:xfrm>
            <a:off x="2695194" y="5688535"/>
            <a:ext cx="6801612" cy="536125"/>
          </a:xfrm>
        </p:spPr>
        <p:txBody>
          <a:bodyPr>
            <a:normAutofit/>
          </a:bodyPr>
          <a:lstStyle/>
          <a:p>
            <a:pPr>
              <a:lnSpc>
                <a:spcPct val="90000"/>
              </a:lnSpc>
            </a:pPr>
            <a:r>
              <a:rPr lang="en-US" sz="1100"/>
              <a:t>Dave Robinson, Nate Green-Montrose Group</a:t>
            </a:r>
          </a:p>
          <a:p>
            <a:pPr>
              <a:lnSpc>
                <a:spcPct val="90000"/>
              </a:lnSpc>
            </a:pPr>
            <a:r>
              <a:rPr lang="en-US" sz="1100"/>
              <a:t>Todd Cunningham-EMH&amp;T</a:t>
            </a:r>
          </a:p>
        </p:txBody>
      </p:sp>
    </p:spTree>
    <p:extLst>
      <p:ext uri="{BB962C8B-B14F-4D97-AF65-F5344CB8AC3E}">
        <p14:creationId xmlns:p14="http://schemas.microsoft.com/office/powerpoint/2010/main" val="366830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Rectangle 17">
            <a:extLst>
              <a:ext uri="{FF2B5EF4-FFF2-40B4-BE49-F238E27FC236}">
                <a16:creationId xmlns:a16="http://schemas.microsoft.com/office/drawing/2014/main" xmlns="" id="{5FA21C72-692C-49FD-9EB4-DDDDDEBD4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xmlns="" id="{413C929D-77EA-3946-A347-010230A86B63}"/>
              </a:ext>
            </a:extLst>
          </p:cNvPr>
          <p:cNvPicPr>
            <a:picLocks noGrp="1" noChangeAspect="1"/>
          </p:cNvPicPr>
          <p:nvPr>
            <p:ph idx="1"/>
          </p:nvPr>
        </p:nvPicPr>
        <p:blipFill>
          <a:blip r:embed="rId2"/>
          <a:stretch>
            <a:fillRect/>
          </a:stretch>
        </p:blipFill>
        <p:spPr>
          <a:xfrm>
            <a:off x="2991127" y="1271016"/>
            <a:ext cx="6665590" cy="4315968"/>
          </a:xfrm>
          <a:prstGeom prst="rect">
            <a:avLst/>
          </a:prstGeom>
        </p:spPr>
      </p:pic>
      <p:sp>
        <p:nvSpPr>
          <p:cNvPr id="23" name="Oval 19">
            <a:extLst>
              <a:ext uri="{FF2B5EF4-FFF2-40B4-BE49-F238E27FC236}">
                <a16:creationId xmlns:a16="http://schemas.microsoft.com/office/drawing/2014/main" xmlns="" id="{FBAF941A-6830-47A3-B63C-7C7B66AEA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8ECF4A4-C6A5-F044-B305-0C94F81C853D}"/>
              </a:ext>
            </a:extLst>
          </p:cNvPr>
          <p:cNvSpPr>
            <a:spLocks noGrp="1"/>
          </p:cNvSpPr>
          <p:nvPr>
            <p:ph type="title"/>
          </p:nvPr>
        </p:nvSpPr>
        <p:spPr>
          <a:xfrm>
            <a:off x="-1" y="1"/>
            <a:ext cx="3491345" cy="3325090"/>
          </a:xfrm>
          <a:prstGeom prst="ellipse">
            <a:avLst/>
          </a:prstGeom>
          <a:noFill/>
          <a:ln>
            <a:solidFill>
              <a:srgbClr val="FFFFFF"/>
            </a:solidFill>
          </a:ln>
        </p:spPr>
        <p:txBody>
          <a:bodyPr vert="horz" lIns="182880" tIns="182880" rIns="182880" bIns="182880" rtlCol="0" anchor="ctr">
            <a:normAutofit/>
          </a:bodyPr>
          <a:lstStyle/>
          <a:p>
            <a:r>
              <a:rPr lang="en-US" sz="1600" dirty="0" err="1">
                <a:solidFill>
                  <a:srgbClr val="FFFFFF"/>
                </a:solidFill>
              </a:rPr>
              <a:t>Sabic</a:t>
            </a:r>
            <a:r>
              <a:rPr lang="en-US" sz="1600" dirty="0">
                <a:solidFill>
                  <a:srgbClr val="FFFFFF"/>
                </a:solidFill>
              </a:rPr>
              <a:t> Site infrastructure summary</a:t>
            </a:r>
          </a:p>
        </p:txBody>
      </p:sp>
      <p:sp>
        <p:nvSpPr>
          <p:cNvPr id="4" name="Slide Number Placeholder 3">
            <a:extLst>
              <a:ext uri="{FF2B5EF4-FFF2-40B4-BE49-F238E27FC236}">
                <a16:creationId xmlns:a16="http://schemas.microsoft.com/office/drawing/2014/main" xmlns="" id="{32E9BFE1-65B4-A245-B3E2-C34D58A73137}"/>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8A7A6979-0714-4377-B894-6BE4C2D6E202}" type="slidenum">
              <a:rPr lang="en-US" smtClean="0"/>
              <a:pPr>
                <a:lnSpc>
                  <a:spcPct val="90000"/>
                </a:lnSpc>
                <a:spcAft>
                  <a:spcPts val="600"/>
                </a:spcAft>
              </a:pPr>
              <a:t>10</a:t>
            </a:fld>
            <a:endParaRPr lang="en-US"/>
          </a:p>
        </p:txBody>
      </p:sp>
    </p:spTree>
    <p:extLst>
      <p:ext uri="{BB962C8B-B14F-4D97-AF65-F5344CB8AC3E}">
        <p14:creationId xmlns:p14="http://schemas.microsoft.com/office/powerpoint/2010/main" val="332472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E866FF9-A729-45F0-A163-10E89E871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A804366F-2366-4688-98E7-B101C7BC61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F1D796E-9BB2-5541-A8B6-C4E861F44BB4}"/>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400" err="1"/>
              <a:t>Sabic</a:t>
            </a:r>
            <a:r>
              <a:rPr lang="en-US" sz="2400"/>
              <a:t> Site Infrastructure Summary</a:t>
            </a:r>
          </a:p>
        </p:txBody>
      </p:sp>
      <p:graphicFrame>
        <p:nvGraphicFramePr>
          <p:cNvPr id="5" name="Content Placeholder 4">
            <a:extLst>
              <a:ext uri="{FF2B5EF4-FFF2-40B4-BE49-F238E27FC236}">
                <a16:creationId xmlns:a16="http://schemas.microsoft.com/office/drawing/2014/main" xmlns="" id="{83F924C3-08DE-B741-B8FD-230A11F4FAE2}"/>
              </a:ext>
            </a:extLst>
          </p:cNvPr>
          <p:cNvGraphicFramePr>
            <a:graphicFrameLocks noGrp="1"/>
          </p:cNvGraphicFramePr>
          <p:nvPr>
            <p:ph idx="1"/>
            <p:extLst>
              <p:ext uri="{D42A27DB-BD31-4B8C-83A1-F6EECF244321}">
                <p14:modId xmlns:p14="http://schemas.microsoft.com/office/powerpoint/2010/main" val="3713234746"/>
              </p:ext>
            </p:extLst>
          </p:nvPr>
        </p:nvGraphicFramePr>
        <p:xfrm>
          <a:off x="5397500" y="717342"/>
          <a:ext cx="6151562" cy="5457896"/>
        </p:xfrm>
        <a:graphic>
          <a:graphicData uri="http://schemas.openxmlformats.org/drawingml/2006/table">
            <a:tbl>
              <a:tblPr firstRow="1" firstCol="1" bandRow="1">
                <a:tableStyleId>{616DA210-FB5B-4158-B5E0-FEB733F419BA}</a:tableStyleId>
              </a:tblPr>
              <a:tblGrid>
                <a:gridCol w="1222274">
                  <a:extLst>
                    <a:ext uri="{9D8B030D-6E8A-4147-A177-3AD203B41FA5}">
                      <a16:colId xmlns:a16="http://schemas.microsoft.com/office/drawing/2014/main" xmlns="" val="2490690533"/>
                    </a:ext>
                  </a:extLst>
                </a:gridCol>
                <a:gridCol w="3392264">
                  <a:extLst>
                    <a:ext uri="{9D8B030D-6E8A-4147-A177-3AD203B41FA5}">
                      <a16:colId xmlns:a16="http://schemas.microsoft.com/office/drawing/2014/main" xmlns="" val="4131228586"/>
                    </a:ext>
                  </a:extLst>
                </a:gridCol>
                <a:gridCol w="1537024">
                  <a:extLst>
                    <a:ext uri="{9D8B030D-6E8A-4147-A177-3AD203B41FA5}">
                      <a16:colId xmlns:a16="http://schemas.microsoft.com/office/drawing/2014/main" xmlns="" val="417173025"/>
                    </a:ext>
                  </a:extLst>
                </a:gridCol>
              </a:tblGrid>
              <a:tr h="232762">
                <a:tc gridSpan="3">
                  <a:txBody>
                    <a:bodyPr/>
                    <a:lstStyle/>
                    <a:p>
                      <a:pPr marL="0" marR="0" algn="ctr">
                        <a:lnSpc>
                          <a:spcPct val="106000"/>
                        </a:lnSpc>
                        <a:spcBef>
                          <a:spcPts val="0"/>
                        </a:spcBef>
                        <a:spcAft>
                          <a:spcPts val="800"/>
                        </a:spcAft>
                      </a:pPr>
                      <a:r>
                        <a:rPr lang="en-US" sz="1100">
                          <a:effectLst/>
                        </a:rPr>
                        <a:t>Off-Site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7396" marR="147396" marT="73698" marB="73698"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34391725"/>
                  </a:ext>
                </a:extLst>
              </a:tr>
              <a:tr h="597361">
                <a:tc>
                  <a:txBody>
                    <a:bodyPr/>
                    <a:lstStyle/>
                    <a:p>
                      <a:pPr marL="0" marR="0" algn="ctr">
                        <a:lnSpc>
                          <a:spcPct val="106000"/>
                        </a:lnSpc>
                        <a:spcBef>
                          <a:spcPts val="0"/>
                        </a:spcBef>
                        <a:spcAft>
                          <a:spcPts val="800"/>
                        </a:spcAft>
                      </a:pPr>
                      <a:r>
                        <a:rPr lang="en-US" sz="1100">
                          <a:effectLst/>
                        </a:rPr>
                        <a:t>Infrastructure Type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nchor="ctr"/>
                </a:tc>
                <a:tc>
                  <a:txBody>
                    <a:bodyPr/>
                    <a:lstStyle/>
                    <a:p>
                      <a:pPr marL="0" marR="0" algn="ctr">
                        <a:lnSpc>
                          <a:spcPct val="106000"/>
                        </a:lnSpc>
                        <a:spcBef>
                          <a:spcPts val="0"/>
                        </a:spcBef>
                        <a:spcAft>
                          <a:spcPts val="800"/>
                        </a:spcAft>
                      </a:pPr>
                      <a:r>
                        <a:rPr lang="en-US" sz="1100">
                          <a:effectLst/>
                        </a:rPr>
                        <a:t>Improvement Description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nchor="ctr"/>
                </a:tc>
                <a:tc>
                  <a:txBody>
                    <a:bodyPr/>
                    <a:lstStyle/>
                    <a:p>
                      <a:pPr marL="0" marR="0" algn="ctr">
                        <a:lnSpc>
                          <a:spcPct val="106000"/>
                        </a:lnSpc>
                        <a:spcBef>
                          <a:spcPts val="0"/>
                        </a:spcBef>
                        <a:spcAft>
                          <a:spcPts val="800"/>
                        </a:spcAft>
                      </a:pPr>
                      <a:r>
                        <a:rPr lang="en-US" sz="1100">
                          <a:effectLst/>
                        </a:rPr>
                        <a:t>Estimated Probable Project Cost*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nchor="ctr"/>
                </a:tc>
                <a:extLst>
                  <a:ext uri="{0D108BD9-81ED-4DB2-BD59-A6C34878D82A}">
                    <a16:rowId xmlns:a16="http://schemas.microsoft.com/office/drawing/2014/main" xmlns="" val="1797816835"/>
                  </a:ext>
                </a:extLst>
              </a:tr>
              <a:tr h="415062">
                <a:tc>
                  <a:txBody>
                    <a:bodyPr/>
                    <a:lstStyle/>
                    <a:p>
                      <a:pPr marL="0" marR="0" algn="ctr">
                        <a:lnSpc>
                          <a:spcPct val="106000"/>
                        </a:lnSpc>
                        <a:spcBef>
                          <a:spcPts val="0"/>
                        </a:spcBef>
                        <a:spcAft>
                          <a:spcPts val="800"/>
                        </a:spcAft>
                      </a:pPr>
                      <a:r>
                        <a:rPr lang="en-US" sz="1100">
                          <a:effectLst/>
                        </a:rPr>
                        <a:t>Sanitary Sewer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nchor="ctr"/>
                </a:tc>
                <a:tc>
                  <a:txBody>
                    <a:bodyPr/>
                    <a:lstStyle/>
                    <a:p>
                      <a:pPr marL="0" marR="0">
                        <a:lnSpc>
                          <a:spcPct val="106000"/>
                        </a:lnSpc>
                        <a:spcBef>
                          <a:spcPts val="0"/>
                        </a:spcBef>
                        <a:spcAft>
                          <a:spcPts val="0"/>
                        </a:spcAft>
                      </a:pPr>
                      <a:r>
                        <a:rPr lang="en-US" sz="1100">
                          <a:effectLst/>
                        </a:rPr>
                        <a:t>None needed – site is already served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tc>
                <a:tc>
                  <a:txBody>
                    <a:bodyPr/>
                    <a:lstStyle/>
                    <a:p>
                      <a:pPr marL="0" marR="0">
                        <a:lnSpc>
                          <a:spcPct val="106000"/>
                        </a:lnSpc>
                        <a:spcBef>
                          <a:spcPts val="0"/>
                        </a:spcBef>
                        <a:spcAft>
                          <a:spcPts val="800"/>
                        </a:spcAft>
                      </a:pPr>
                      <a:r>
                        <a:rPr lang="en-US" sz="11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tc>
                <a:extLst>
                  <a:ext uri="{0D108BD9-81ED-4DB2-BD59-A6C34878D82A}">
                    <a16:rowId xmlns:a16="http://schemas.microsoft.com/office/drawing/2014/main" xmlns="" val="3597681968"/>
                  </a:ext>
                </a:extLst>
              </a:tr>
              <a:tr h="415062">
                <a:tc>
                  <a:txBody>
                    <a:bodyPr/>
                    <a:lstStyle/>
                    <a:p>
                      <a:pPr marL="0" marR="0" algn="ctr">
                        <a:lnSpc>
                          <a:spcPct val="106000"/>
                        </a:lnSpc>
                        <a:spcBef>
                          <a:spcPts val="0"/>
                        </a:spcBef>
                        <a:spcAft>
                          <a:spcPts val="800"/>
                        </a:spcAft>
                      </a:pPr>
                      <a:r>
                        <a:rPr lang="en-US" sz="1100">
                          <a:effectLst/>
                        </a:rPr>
                        <a:t>Water Lines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nchor="ctr"/>
                </a:tc>
                <a:tc>
                  <a:txBody>
                    <a:bodyPr/>
                    <a:lstStyle/>
                    <a:p>
                      <a:pPr marL="0" marR="0">
                        <a:lnSpc>
                          <a:spcPct val="106000"/>
                        </a:lnSpc>
                        <a:spcBef>
                          <a:spcPts val="0"/>
                        </a:spcBef>
                        <a:spcAft>
                          <a:spcPts val="0"/>
                        </a:spcAft>
                      </a:pPr>
                      <a:r>
                        <a:rPr lang="en-US" sz="1100">
                          <a:effectLst/>
                        </a:rPr>
                        <a:t>None needed – site is already served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tc>
                <a:tc>
                  <a:txBody>
                    <a:bodyPr/>
                    <a:lstStyle/>
                    <a:p>
                      <a:pPr marL="0" marR="0">
                        <a:lnSpc>
                          <a:spcPct val="106000"/>
                        </a:lnSpc>
                        <a:spcBef>
                          <a:spcPts val="0"/>
                        </a:spcBef>
                        <a:spcAft>
                          <a:spcPts val="800"/>
                        </a:spcAft>
                      </a:pPr>
                      <a:r>
                        <a:rPr lang="en-US" sz="11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tc>
                <a:extLst>
                  <a:ext uri="{0D108BD9-81ED-4DB2-BD59-A6C34878D82A}">
                    <a16:rowId xmlns:a16="http://schemas.microsoft.com/office/drawing/2014/main" xmlns="" val="4010345714"/>
                  </a:ext>
                </a:extLst>
              </a:tr>
              <a:tr h="748646">
                <a:tc>
                  <a:txBody>
                    <a:bodyPr/>
                    <a:lstStyle/>
                    <a:p>
                      <a:pPr marL="0" marR="0" algn="ctr">
                        <a:lnSpc>
                          <a:spcPct val="106000"/>
                        </a:lnSpc>
                        <a:spcBef>
                          <a:spcPts val="0"/>
                        </a:spcBef>
                        <a:spcAft>
                          <a:spcPts val="800"/>
                        </a:spcAft>
                      </a:pPr>
                      <a:r>
                        <a:rPr lang="en-US" sz="1100">
                          <a:effectLst/>
                        </a:rPr>
                        <a:t>Roadway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nchor="ctr"/>
                </a:tc>
                <a:tc>
                  <a:txBody>
                    <a:bodyPr/>
                    <a:lstStyle/>
                    <a:p>
                      <a:pPr marL="342900" lvl="0" indent="-342900">
                        <a:buFont typeface="+mj-lt"/>
                        <a:buAutoNum type="arabicPeriod"/>
                      </a:pPr>
                      <a:r>
                        <a:rPr lang="en-US" sz="1100">
                          <a:effectLst/>
                        </a:rPr>
                        <a:t>Span wire traffic signal</a:t>
                      </a:r>
                      <a:endParaRPr lang="en-US" sz="1000">
                        <a:effectLst/>
                      </a:endParaRPr>
                    </a:p>
                    <a:p>
                      <a:pPr marL="342900" lvl="0" indent="-342900">
                        <a:buFont typeface="+mj-lt"/>
                        <a:buAutoNum type="arabicPeriod"/>
                      </a:pPr>
                      <a:r>
                        <a:rPr lang="en-US" sz="1100">
                          <a:effectLst/>
                        </a:rPr>
                        <a:t>600’ eastbound left turn lane on US36</a:t>
                      </a:r>
                      <a:endParaRPr lang="en-US" sz="1000">
                        <a:effectLst/>
                      </a:endParaRPr>
                    </a:p>
                    <a:p>
                      <a:pPr marL="342900" lvl="0" indent="-342900">
                        <a:buFont typeface="+mj-lt"/>
                        <a:buAutoNum type="arabicPeriod"/>
                      </a:pPr>
                      <a:r>
                        <a:rPr lang="en-US" sz="1100">
                          <a:effectLst/>
                        </a:rPr>
                        <a:t>300’ westbound right turn lane on US36</a:t>
                      </a:r>
                      <a:endParaRPr lang="en-US" sz="1000">
                        <a:effectLst/>
                        <a:latin typeface="Calibri" panose="020F0502020204030204" pitchFamily="34" charset="0"/>
                        <a:cs typeface="Times New Roman" panose="02020603050405020304" pitchFamily="18" charset="0"/>
                      </a:endParaRPr>
                    </a:p>
                  </a:txBody>
                  <a:tcPr marL="63265" marR="63265" marT="0" marB="0"/>
                </a:tc>
                <a:tc>
                  <a:txBody>
                    <a:bodyPr/>
                    <a:lstStyle/>
                    <a:p>
                      <a:pPr marL="342900" lvl="0" indent="-342900" algn="just">
                        <a:buFont typeface="+mj-lt"/>
                        <a:buAutoNum type="arabicPeriod"/>
                      </a:pPr>
                      <a:r>
                        <a:rPr lang="en-US" sz="1100">
                          <a:effectLst/>
                        </a:rPr>
                        <a:t>$175,000</a:t>
                      </a:r>
                      <a:endParaRPr lang="en-US" sz="1000">
                        <a:effectLst/>
                      </a:endParaRPr>
                    </a:p>
                    <a:p>
                      <a:pPr marL="342900" lvl="0" indent="-342900" algn="just">
                        <a:buFont typeface="+mj-lt"/>
                        <a:buAutoNum type="arabicPeriod"/>
                      </a:pPr>
                      <a:r>
                        <a:rPr lang="en-US" sz="1100">
                          <a:effectLst/>
                        </a:rPr>
                        <a:t>$420,000</a:t>
                      </a:r>
                      <a:endParaRPr lang="en-US" sz="1000">
                        <a:effectLst/>
                      </a:endParaRPr>
                    </a:p>
                    <a:p>
                      <a:pPr marL="342900" lvl="0" indent="-342900" algn="just">
                        <a:buFont typeface="+mj-lt"/>
                        <a:buAutoNum type="arabicPeriod"/>
                      </a:pPr>
                      <a:r>
                        <a:rPr lang="en-US" sz="1100">
                          <a:effectLst/>
                        </a:rPr>
                        <a:t>210,000</a:t>
                      </a:r>
                      <a:endParaRPr lang="en-US" sz="1000">
                        <a:effectLst/>
                      </a:endParaRPr>
                    </a:p>
                    <a:p>
                      <a:pPr marL="0" marR="0">
                        <a:lnSpc>
                          <a:spcPct val="106000"/>
                        </a:lnSpc>
                        <a:spcBef>
                          <a:spcPts val="0"/>
                        </a:spcBef>
                        <a:spcAft>
                          <a:spcPts val="800"/>
                        </a:spcAft>
                      </a:pPr>
                      <a:r>
                        <a:rPr lang="en-US" sz="1100">
                          <a:effectLst/>
                        </a:rPr>
                        <a:t>Sub-Total = $805,000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tc>
                <a:extLst>
                  <a:ext uri="{0D108BD9-81ED-4DB2-BD59-A6C34878D82A}">
                    <a16:rowId xmlns:a16="http://schemas.microsoft.com/office/drawing/2014/main" xmlns="" val="2505599313"/>
                  </a:ext>
                </a:extLst>
              </a:tr>
              <a:tr h="232762">
                <a:tc gridSpan="2">
                  <a:txBody>
                    <a:bodyPr/>
                    <a:lstStyle/>
                    <a:p>
                      <a:pPr marL="0" marR="0" algn="r">
                        <a:lnSpc>
                          <a:spcPct val="106000"/>
                        </a:lnSpc>
                        <a:spcBef>
                          <a:spcPts val="0"/>
                        </a:spcBef>
                        <a:spcAft>
                          <a:spcPts val="800"/>
                        </a:spcAft>
                      </a:pPr>
                      <a:r>
                        <a:rPr lang="en-US" sz="1100">
                          <a:effectLst/>
                        </a:rPr>
                        <a:t>Off-Site Total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7396" marR="147396" marT="73698" marB="73698" anchor="ctr"/>
                </a:tc>
                <a:tc hMerge="1">
                  <a:txBody>
                    <a:bodyPr/>
                    <a:lstStyle/>
                    <a:p>
                      <a:endParaRPr lang="en-US"/>
                    </a:p>
                  </a:txBody>
                  <a:tcPr/>
                </a:tc>
                <a:tc>
                  <a:txBody>
                    <a:bodyPr/>
                    <a:lstStyle/>
                    <a:p>
                      <a:pPr marL="0" marR="0" algn="just">
                        <a:lnSpc>
                          <a:spcPct val="106000"/>
                        </a:lnSpc>
                        <a:spcBef>
                          <a:spcPts val="0"/>
                        </a:spcBef>
                        <a:spcAft>
                          <a:spcPts val="800"/>
                        </a:spcAft>
                      </a:pPr>
                      <a:r>
                        <a:rPr lang="en-US" sz="1100">
                          <a:effectLst/>
                        </a:rPr>
                        <a:t>$805,000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tc>
                <a:extLst>
                  <a:ext uri="{0D108BD9-81ED-4DB2-BD59-A6C34878D82A}">
                    <a16:rowId xmlns:a16="http://schemas.microsoft.com/office/drawing/2014/main" xmlns="" val="1077902504"/>
                  </a:ext>
                </a:extLst>
              </a:tr>
              <a:tr h="232762">
                <a:tc gridSpan="3">
                  <a:txBody>
                    <a:bodyPr/>
                    <a:lstStyle/>
                    <a:p>
                      <a:pPr marL="0" marR="0" algn="ctr">
                        <a:lnSpc>
                          <a:spcPct val="106000"/>
                        </a:lnSpc>
                        <a:spcBef>
                          <a:spcPts val="0"/>
                        </a:spcBef>
                        <a:spcAft>
                          <a:spcPts val="800"/>
                        </a:spcAft>
                      </a:pPr>
                      <a:r>
                        <a:rPr lang="en-US" sz="1100">
                          <a:effectLst/>
                        </a:rPr>
                        <a:t>On-Site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7396" marR="147396" marT="73698" marB="73698"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55885861"/>
                  </a:ext>
                </a:extLst>
              </a:tr>
              <a:tr h="597361">
                <a:tc>
                  <a:txBody>
                    <a:bodyPr/>
                    <a:lstStyle/>
                    <a:p>
                      <a:pPr marL="0" marR="0" algn="ctr">
                        <a:lnSpc>
                          <a:spcPct val="106000"/>
                        </a:lnSpc>
                        <a:spcBef>
                          <a:spcPts val="0"/>
                        </a:spcBef>
                        <a:spcAft>
                          <a:spcPts val="800"/>
                        </a:spcAft>
                      </a:pPr>
                      <a:r>
                        <a:rPr lang="en-US" sz="1100">
                          <a:effectLst/>
                        </a:rPr>
                        <a:t>Infrastructure Type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nchor="ctr"/>
                </a:tc>
                <a:tc>
                  <a:txBody>
                    <a:bodyPr/>
                    <a:lstStyle/>
                    <a:p>
                      <a:pPr marL="0" marR="0" algn="ctr">
                        <a:lnSpc>
                          <a:spcPct val="106000"/>
                        </a:lnSpc>
                        <a:spcBef>
                          <a:spcPts val="0"/>
                        </a:spcBef>
                        <a:spcAft>
                          <a:spcPts val="800"/>
                        </a:spcAft>
                      </a:pPr>
                      <a:r>
                        <a:rPr lang="en-US" sz="1100">
                          <a:effectLst/>
                        </a:rPr>
                        <a:t>Improvement Description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nchor="ctr"/>
                </a:tc>
                <a:tc>
                  <a:txBody>
                    <a:bodyPr/>
                    <a:lstStyle/>
                    <a:p>
                      <a:pPr marL="0" marR="0" algn="ctr">
                        <a:lnSpc>
                          <a:spcPct val="106000"/>
                        </a:lnSpc>
                        <a:spcBef>
                          <a:spcPts val="0"/>
                        </a:spcBef>
                        <a:spcAft>
                          <a:spcPts val="800"/>
                        </a:spcAft>
                      </a:pPr>
                      <a:r>
                        <a:rPr lang="en-US" sz="1100">
                          <a:effectLst/>
                        </a:rPr>
                        <a:t>Estimated Probable Project Cost*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nchor="ctr"/>
                </a:tc>
                <a:extLst>
                  <a:ext uri="{0D108BD9-81ED-4DB2-BD59-A6C34878D82A}">
                    <a16:rowId xmlns:a16="http://schemas.microsoft.com/office/drawing/2014/main" xmlns="" val="650132370"/>
                  </a:ext>
                </a:extLst>
              </a:tr>
              <a:tr h="415062">
                <a:tc>
                  <a:txBody>
                    <a:bodyPr/>
                    <a:lstStyle/>
                    <a:p>
                      <a:pPr marL="0" marR="0" algn="ctr">
                        <a:lnSpc>
                          <a:spcPct val="106000"/>
                        </a:lnSpc>
                        <a:spcBef>
                          <a:spcPts val="0"/>
                        </a:spcBef>
                        <a:spcAft>
                          <a:spcPts val="800"/>
                        </a:spcAft>
                      </a:pPr>
                      <a:r>
                        <a:rPr lang="en-US" sz="1100">
                          <a:effectLst/>
                        </a:rPr>
                        <a:t>Sanitary Sewer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nchor="ctr"/>
                </a:tc>
                <a:tc>
                  <a:txBody>
                    <a:bodyPr/>
                    <a:lstStyle/>
                    <a:p>
                      <a:pPr marL="342900" marR="0" lvl="0" indent="-342900">
                        <a:spcBef>
                          <a:spcPts val="0"/>
                        </a:spcBef>
                        <a:spcAft>
                          <a:spcPts val="0"/>
                        </a:spcAft>
                        <a:buFont typeface="+mj-lt"/>
                        <a:buAutoNum type="arabicPeriod"/>
                      </a:pPr>
                      <a:r>
                        <a:rPr lang="en-US" sz="1100">
                          <a:effectLst/>
                        </a:rPr>
                        <a:t>1,100 ft 10” sanitary sewer</a:t>
                      </a:r>
                      <a:endParaRPr lang="en-US" sz="1000">
                        <a:effectLst/>
                      </a:endParaRPr>
                    </a:p>
                    <a:p>
                      <a:pPr marL="0" marR="0">
                        <a:lnSpc>
                          <a:spcPct val="106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tc>
                <a:tc>
                  <a:txBody>
                    <a:bodyPr/>
                    <a:lstStyle/>
                    <a:p>
                      <a:pPr marL="342900" marR="0" lvl="0" indent="-342900">
                        <a:spcBef>
                          <a:spcPts val="0"/>
                        </a:spcBef>
                        <a:spcAft>
                          <a:spcPts val="0"/>
                        </a:spcAft>
                        <a:buFont typeface="+mj-lt"/>
                        <a:buAutoNum type="arabicPeriod"/>
                      </a:pPr>
                      <a:r>
                        <a:rPr lang="en-US" sz="1100">
                          <a:effectLst/>
                        </a:rPr>
                        <a:t>$277,200</a:t>
                      </a:r>
                      <a:endParaRPr lang="en-US" sz="1000">
                        <a:effectLst/>
                      </a:endParaRPr>
                    </a:p>
                    <a:p>
                      <a:pPr marL="0" marR="0">
                        <a:lnSpc>
                          <a:spcPct val="106000"/>
                        </a:lnSpc>
                        <a:spcBef>
                          <a:spcPts val="0"/>
                        </a:spcBef>
                        <a:spcAft>
                          <a:spcPts val="800"/>
                        </a:spcAft>
                      </a:pPr>
                      <a:r>
                        <a:rPr lang="en-US" sz="1100">
                          <a:effectLst/>
                        </a:rPr>
                        <a:t>Sub-Total = $277,200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tc>
                <a:extLst>
                  <a:ext uri="{0D108BD9-81ED-4DB2-BD59-A6C34878D82A}">
                    <a16:rowId xmlns:a16="http://schemas.microsoft.com/office/drawing/2014/main" xmlns="" val="2796756446"/>
                  </a:ext>
                </a:extLst>
              </a:tr>
              <a:tr h="415062">
                <a:tc>
                  <a:txBody>
                    <a:bodyPr/>
                    <a:lstStyle/>
                    <a:p>
                      <a:pPr marL="0" marR="0" algn="ctr">
                        <a:lnSpc>
                          <a:spcPct val="106000"/>
                        </a:lnSpc>
                        <a:spcBef>
                          <a:spcPts val="0"/>
                        </a:spcBef>
                        <a:spcAft>
                          <a:spcPts val="800"/>
                        </a:spcAft>
                      </a:pPr>
                      <a:r>
                        <a:rPr lang="en-US" sz="1100">
                          <a:effectLst/>
                        </a:rPr>
                        <a:t>Water Lines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nchor="ctr"/>
                </a:tc>
                <a:tc>
                  <a:txBody>
                    <a:bodyPr/>
                    <a:lstStyle/>
                    <a:p>
                      <a:pPr marL="342900" lvl="0" indent="-342900">
                        <a:buFont typeface="+mj-lt"/>
                        <a:buAutoNum type="arabicPeriod"/>
                      </a:pPr>
                      <a:r>
                        <a:rPr lang="en-US" sz="1100">
                          <a:effectLst/>
                        </a:rPr>
                        <a:t>2,500 ft of 12” water main to create looped supply line</a:t>
                      </a:r>
                      <a:endParaRPr lang="en-US" sz="1000">
                        <a:effectLst/>
                        <a:latin typeface="Calibri" panose="020F0502020204030204" pitchFamily="34" charset="0"/>
                        <a:cs typeface="Times New Roman" panose="02020603050405020304" pitchFamily="18" charset="0"/>
                      </a:endParaRPr>
                    </a:p>
                  </a:txBody>
                  <a:tcPr marL="63265" marR="63265" marT="0" marB="0"/>
                </a:tc>
                <a:tc>
                  <a:txBody>
                    <a:bodyPr/>
                    <a:lstStyle/>
                    <a:p>
                      <a:pPr marL="342900" lvl="0" indent="-342900">
                        <a:buFont typeface="+mj-lt"/>
                        <a:buAutoNum type="arabicPeriod"/>
                      </a:pPr>
                      <a:r>
                        <a:rPr lang="en-US" sz="1100">
                          <a:effectLst/>
                        </a:rPr>
                        <a:t>$770,000</a:t>
                      </a:r>
                      <a:endParaRPr lang="en-US" sz="1000">
                        <a:effectLst/>
                      </a:endParaRPr>
                    </a:p>
                    <a:p>
                      <a:pPr marL="0" marR="0">
                        <a:lnSpc>
                          <a:spcPct val="106000"/>
                        </a:lnSpc>
                        <a:spcBef>
                          <a:spcPts val="0"/>
                        </a:spcBef>
                        <a:spcAft>
                          <a:spcPts val="800"/>
                        </a:spcAft>
                      </a:pPr>
                      <a:r>
                        <a:rPr lang="en-US" sz="1100">
                          <a:effectLst/>
                        </a:rPr>
                        <a:t>Sub-Total = $770,000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tc>
                <a:extLst>
                  <a:ext uri="{0D108BD9-81ED-4DB2-BD59-A6C34878D82A}">
                    <a16:rowId xmlns:a16="http://schemas.microsoft.com/office/drawing/2014/main" xmlns="" val="3813280652"/>
                  </a:ext>
                </a:extLst>
              </a:tr>
              <a:tr h="587024">
                <a:tc>
                  <a:txBody>
                    <a:bodyPr/>
                    <a:lstStyle/>
                    <a:p>
                      <a:pPr marL="0" marR="0" algn="ctr">
                        <a:lnSpc>
                          <a:spcPct val="106000"/>
                        </a:lnSpc>
                        <a:spcBef>
                          <a:spcPts val="0"/>
                        </a:spcBef>
                        <a:spcAft>
                          <a:spcPts val="800"/>
                        </a:spcAft>
                      </a:pPr>
                      <a:r>
                        <a:rPr lang="en-US" sz="1100">
                          <a:effectLst/>
                        </a:rPr>
                        <a:t>Roadway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nchor="ctr"/>
                </a:tc>
                <a:tc>
                  <a:txBody>
                    <a:bodyPr/>
                    <a:lstStyle/>
                    <a:p>
                      <a:pPr marL="342900" lvl="0" indent="-342900">
                        <a:buFont typeface="+mj-lt"/>
                        <a:buAutoNum type="arabicPeriod"/>
                      </a:pPr>
                      <a:r>
                        <a:rPr lang="en-US" sz="1100">
                          <a:effectLst/>
                        </a:rPr>
                        <a:t>1,000 ft of new roadway</a:t>
                      </a:r>
                      <a:endParaRPr lang="en-US" sz="1000">
                        <a:effectLst/>
                        <a:latin typeface="Calibri" panose="020F0502020204030204" pitchFamily="34" charset="0"/>
                        <a:cs typeface="Times New Roman" panose="02020603050405020304" pitchFamily="18" charset="0"/>
                      </a:endParaRPr>
                    </a:p>
                  </a:txBody>
                  <a:tcPr marL="63265" marR="63265" marT="0" marB="0"/>
                </a:tc>
                <a:tc>
                  <a:txBody>
                    <a:bodyPr/>
                    <a:lstStyle/>
                    <a:p>
                      <a:pPr marL="342900" lvl="0" indent="-342900" algn="just">
                        <a:buFont typeface="+mj-lt"/>
                        <a:buAutoNum type="arabicPeriod"/>
                      </a:pPr>
                      <a:r>
                        <a:rPr lang="en-US" sz="1100">
                          <a:effectLst/>
                        </a:rPr>
                        <a:t>$1,120,000</a:t>
                      </a:r>
                      <a:endParaRPr lang="en-US" sz="1000">
                        <a:effectLst/>
                      </a:endParaRPr>
                    </a:p>
                    <a:p>
                      <a:pPr marL="0" marR="0">
                        <a:lnSpc>
                          <a:spcPct val="106000"/>
                        </a:lnSpc>
                        <a:spcBef>
                          <a:spcPts val="0"/>
                        </a:spcBef>
                        <a:spcAft>
                          <a:spcPts val="800"/>
                        </a:spcAft>
                      </a:pPr>
                      <a:r>
                        <a:rPr lang="en-US" sz="1100">
                          <a:effectLst/>
                        </a:rPr>
                        <a:t>Sub-Total = $1,120,000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tc>
                <a:extLst>
                  <a:ext uri="{0D108BD9-81ED-4DB2-BD59-A6C34878D82A}">
                    <a16:rowId xmlns:a16="http://schemas.microsoft.com/office/drawing/2014/main" xmlns="" val="2814581009"/>
                  </a:ext>
                </a:extLst>
              </a:tr>
              <a:tr h="232762">
                <a:tc gridSpan="2">
                  <a:txBody>
                    <a:bodyPr/>
                    <a:lstStyle/>
                    <a:p>
                      <a:pPr marL="0" marR="0" algn="r">
                        <a:lnSpc>
                          <a:spcPct val="106000"/>
                        </a:lnSpc>
                        <a:spcBef>
                          <a:spcPts val="0"/>
                        </a:spcBef>
                        <a:spcAft>
                          <a:spcPts val="800"/>
                        </a:spcAft>
                      </a:pPr>
                      <a:r>
                        <a:rPr lang="en-US" sz="1100">
                          <a:effectLst/>
                        </a:rPr>
                        <a:t>On-Site Total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47396" marR="147396" marT="73698" marB="73698"/>
                </a:tc>
                <a:tc hMerge="1">
                  <a:txBody>
                    <a:bodyPr/>
                    <a:lstStyle/>
                    <a:p>
                      <a:endParaRPr lang="en-US"/>
                    </a:p>
                  </a:txBody>
                  <a:tcPr/>
                </a:tc>
                <a:tc>
                  <a:txBody>
                    <a:bodyPr/>
                    <a:lstStyle/>
                    <a:p>
                      <a:pPr marL="0" marR="0">
                        <a:lnSpc>
                          <a:spcPct val="106000"/>
                        </a:lnSpc>
                        <a:spcBef>
                          <a:spcPts val="0"/>
                        </a:spcBef>
                        <a:spcAft>
                          <a:spcPts val="800"/>
                        </a:spcAft>
                      </a:pPr>
                      <a:r>
                        <a:rPr lang="en-US" sz="1100" dirty="0">
                          <a:effectLst/>
                        </a:rPr>
                        <a:t>$2,167,200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65" marR="63265" marT="0" marB="0"/>
                </a:tc>
                <a:extLst>
                  <a:ext uri="{0D108BD9-81ED-4DB2-BD59-A6C34878D82A}">
                    <a16:rowId xmlns:a16="http://schemas.microsoft.com/office/drawing/2014/main" xmlns="" val="1102027433"/>
                  </a:ext>
                </a:extLst>
              </a:tr>
            </a:tbl>
          </a:graphicData>
        </a:graphic>
      </p:graphicFrame>
      <p:sp>
        <p:nvSpPr>
          <p:cNvPr id="4" name="Slide Number Placeholder 3">
            <a:extLst>
              <a:ext uri="{FF2B5EF4-FFF2-40B4-BE49-F238E27FC236}">
                <a16:creationId xmlns:a16="http://schemas.microsoft.com/office/drawing/2014/main" xmlns="" id="{B8DDCD98-505B-9448-B4C5-CDD0FB4A21BA}"/>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11</a:t>
            </a:fld>
            <a:endParaRPr lang="en-US"/>
          </a:p>
        </p:txBody>
      </p:sp>
    </p:spTree>
    <p:extLst>
      <p:ext uri="{BB962C8B-B14F-4D97-AF65-F5344CB8AC3E}">
        <p14:creationId xmlns:p14="http://schemas.microsoft.com/office/powerpoint/2010/main" val="3815662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B403EBD-907E-4D59-98D4-A72CD1063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BE4C78A-0E47-4041-A75C-8964E8521C13}"/>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a:solidFill>
                  <a:schemeClr val="tx1"/>
                </a:solidFill>
              </a:rPr>
              <a:t>Sabic Site Infrastructure </a:t>
            </a:r>
            <a:br>
              <a:rPr lang="en-US" sz="2400">
                <a:solidFill>
                  <a:schemeClr val="tx1"/>
                </a:solidFill>
              </a:rPr>
            </a:br>
            <a:r>
              <a:rPr lang="en-US" sz="2400">
                <a:solidFill>
                  <a:schemeClr val="tx1"/>
                </a:solidFill>
              </a:rPr>
              <a:t>Funding Plan</a:t>
            </a:r>
          </a:p>
        </p:txBody>
      </p:sp>
      <p:sp>
        <p:nvSpPr>
          <p:cNvPr id="3" name="Content Placeholder 2">
            <a:extLst>
              <a:ext uri="{FF2B5EF4-FFF2-40B4-BE49-F238E27FC236}">
                <a16:creationId xmlns:a16="http://schemas.microsoft.com/office/drawing/2014/main" xmlns="" id="{CD4F20D3-4917-C346-B75F-836F23090AA0}"/>
              </a:ext>
            </a:extLst>
          </p:cNvPr>
          <p:cNvSpPr>
            <a:spLocks noGrp="1"/>
          </p:cNvSpPr>
          <p:nvPr>
            <p:ph idx="1"/>
          </p:nvPr>
        </p:nvSpPr>
        <p:spPr>
          <a:xfrm>
            <a:off x="6049182" y="320634"/>
            <a:ext cx="5408696" cy="5734726"/>
          </a:xfrm>
        </p:spPr>
        <p:txBody>
          <a:bodyPr anchor="ctr">
            <a:normAutofit lnSpcReduction="10000"/>
          </a:bodyPr>
          <a:lstStyle/>
          <a:p>
            <a:r>
              <a:rPr lang="en-US" sz="2400" dirty="0">
                <a:solidFill>
                  <a:schemeClr val="bg1"/>
                </a:solidFill>
              </a:rPr>
              <a:t>Spreading the cost of the infrastructure over the site is $45,648 per acre, a heavy burden for the site to be competitive. </a:t>
            </a:r>
          </a:p>
          <a:p>
            <a:r>
              <a:rPr lang="en-US" sz="2400" dirty="0">
                <a:solidFill>
                  <a:schemeClr val="bg1"/>
                </a:solidFill>
              </a:rPr>
              <a:t>the site will have to sell for $25,000 to $35,000 an acre to be competitive with the industrial parks benchmarked in Muskingum and Tuscarawas Counties </a:t>
            </a:r>
          </a:p>
          <a:p>
            <a:r>
              <a:rPr lang="en-US" sz="2400" dirty="0">
                <a:solidFill>
                  <a:schemeClr val="bg1"/>
                </a:solidFill>
              </a:rPr>
              <a:t>Seek a US Department of Commerce, Economic Development Administration (US EDA) of $3,000,000</a:t>
            </a:r>
          </a:p>
          <a:p>
            <a:r>
              <a:rPr lang="en-US" sz="2400" dirty="0">
                <a:solidFill>
                  <a:schemeClr val="bg1"/>
                </a:solidFill>
              </a:rPr>
              <a:t>This allows the owners of the </a:t>
            </a:r>
            <a:r>
              <a:rPr lang="en-US" sz="2400" dirty="0" err="1">
                <a:solidFill>
                  <a:schemeClr val="bg1"/>
                </a:solidFill>
              </a:rPr>
              <a:t>Sabic</a:t>
            </a:r>
            <a:r>
              <a:rPr lang="en-US" sz="2400" dirty="0">
                <a:solidFill>
                  <a:schemeClr val="bg1"/>
                </a:solidFill>
              </a:rPr>
              <a:t> Property to sell the property for $25,000 to $35,000 per acre and realize revenue of $1,627,750 to $2,278,850. </a:t>
            </a:r>
          </a:p>
        </p:txBody>
      </p:sp>
      <p:sp>
        <p:nvSpPr>
          <p:cNvPr id="4" name="Slide Number Placeholder 3">
            <a:extLst>
              <a:ext uri="{FF2B5EF4-FFF2-40B4-BE49-F238E27FC236}">
                <a16:creationId xmlns:a16="http://schemas.microsoft.com/office/drawing/2014/main" xmlns="" id="{D9C4FCBE-CDB6-7149-835C-99E4EF761B2E}"/>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12</a:t>
            </a:fld>
            <a:endParaRPr lang="en-US"/>
          </a:p>
        </p:txBody>
      </p:sp>
    </p:spTree>
    <p:extLst>
      <p:ext uri="{BB962C8B-B14F-4D97-AF65-F5344CB8AC3E}">
        <p14:creationId xmlns:p14="http://schemas.microsoft.com/office/powerpoint/2010/main" val="319662341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B403EBD-907E-4D59-98D4-A72CD1063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B4F7A86-42E2-EA4C-A0CB-7A72B7DFCA67}"/>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a:solidFill>
                  <a:schemeClr val="tx1"/>
                </a:solidFill>
              </a:rPr>
              <a:t>Sabic Site Development Agreement</a:t>
            </a:r>
          </a:p>
        </p:txBody>
      </p:sp>
      <p:sp>
        <p:nvSpPr>
          <p:cNvPr id="3" name="Content Placeholder 2">
            <a:extLst>
              <a:ext uri="{FF2B5EF4-FFF2-40B4-BE49-F238E27FC236}">
                <a16:creationId xmlns:a16="http://schemas.microsoft.com/office/drawing/2014/main" xmlns="" id="{25C64802-7B87-5D40-A0B8-4661307F766D}"/>
              </a:ext>
            </a:extLst>
          </p:cNvPr>
          <p:cNvSpPr>
            <a:spLocks noGrp="1"/>
          </p:cNvSpPr>
          <p:nvPr>
            <p:ph idx="1"/>
          </p:nvPr>
        </p:nvSpPr>
        <p:spPr>
          <a:xfrm>
            <a:off x="6049182" y="186267"/>
            <a:ext cx="5408696" cy="6031653"/>
          </a:xfrm>
        </p:spPr>
        <p:txBody>
          <a:bodyPr anchor="ctr">
            <a:normAutofit fontScale="92500" lnSpcReduction="10000"/>
          </a:bodyPr>
          <a:lstStyle/>
          <a:p>
            <a:r>
              <a:rPr lang="en-US" sz="2400" dirty="0">
                <a:solidFill>
                  <a:schemeClr val="bg1"/>
                </a:solidFill>
              </a:rPr>
              <a:t>The Port Authority should secure the development rights to this site as quickly as possible so that the owners of those sites do not sell them to uses that will not bring new jobs to the County. </a:t>
            </a:r>
          </a:p>
          <a:p>
            <a:r>
              <a:rPr lang="en-US" sz="2400" dirty="0">
                <a:solidFill>
                  <a:schemeClr val="bg1"/>
                </a:solidFill>
              </a:rPr>
              <a:t>Port Authority should engage with its legal counsel to develop agreements that can be negotiated and signed with each property owner. </a:t>
            </a:r>
          </a:p>
          <a:p>
            <a:r>
              <a:rPr lang="en-US" sz="2400" dirty="0">
                <a:solidFill>
                  <a:schemeClr val="bg1"/>
                </a:solidFill>
              </a:rPr>
              <a:t>For providing that infrastructure and for marketing the site on behalf of the property owners, the Port Authority should ask that it not have to provide options for site. </a:t>
            </a:r>
          </a:p>
          <a:p>
            <a:r>
              <a:rPr lang="en-US" sz="2400" dirty="0">
                <a:solidFill>
                  <a:schemeClr val="bg1"/>
                </a:solidFill>
              </a:rPr>
              <a:t>The Port Authority should also seek an agreement with the </a:t>
            </a:r>
            <a:r>
              <a:rPr lang="en-US" sz="2400" dirty="0" err="1">
                <a:solidFill>
                  <a:schemeClr val="bg1"/>
                </a:solidFill>
              </a:rPr>
              <a:t>Sabic</a:t>
            </a:r>
            <a:r>
              <a:rPr lang="en-US" sz="2400" dirty="0">
                <a:solidFill>
                  <a:schemeClr val="bg1"/>
                </a:solidFill>
              </a:rPr>
              <a:t> site owners that splits a portion of the revenues from land sales with the Port Authority.  </a:t>
            </a:r>
          </a:p>
          <a:p>
            <a:endParaRPr lang="en-US" dirty="0">
              <a:solidFill>
                <a:schemeClr val="bg1"/>
              </a:solidFill>
            </a:endParaRPr>
          </a:p>
        </p:txBody>
      </p:sp>
      <p:sp>
        <p:nvSpPr>
          <p:cNvPr id="4" name="Slide Number Placeholder 3">
            <a:extLst>
              <a:ext uri="{FF2B5EF4-FFF2-40B4-BE49-F238E27FC236}">
                <a16:creationId xmlns:a16="http://schemas.microsoft.com/office/drawing/2014/main" xmlns="" id="{0D172748-48AE-B449-A542-D4ED3B0B203A}"/>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13</a:t>
            </a:fld>
            <a:endParaRPr lang="en-US"/>
          </a:p>
        </p:txBody>
      </p:sp>
    </p:spTree>
    <p:extLst>
      <p:ext uri="{BB962C8B-B14F-4D97-AF65-F5344CB8AC3E}">
        <p14:creationId xmlns:p14="http://schemas.microsoft.com/office/powerpoint/2010/main" val="342925894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FA21C72-692C-49FD-9EB4-DDDDDEBD4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xmlns="" id="{495A5B3B-2D80-EC45-B174-13C8D88DFB24}"/>
              </a:ext>
            </a:extLst>
          </p:cNvPr>
          <p:cNvPicPr>
            <a:picLocks noGrp="1" noChangeAspect="1"/>
          </p:cNvPicPr>
          <p:nvPr>
            <p:ph idx="1"/>
          </p:nvPr>
        </p:nvPicPr>
        <p:blipFill>
          <a:blip r:embed="rId2"/>
          <a:stretch>
            <a:fillRect/>
          </a:stretch>
        </p:blipFill>
        <p:spPr>
          <a:xfrm>
            <a:off x="2991127" y="1271016"/>
            <a:ext cx="6665590" cy="4315968"/>
          </a:xfrm>
          <a:prstGeom prst="rect">
            <a:avLst/>
          </a:prstGeom>
        </p:spPr>
      </p:pic>
      <p:sp>
        <p:nvSpPr>
          <p:cNvPr id="13" name="Oval 12">
            <a:extLst>
              <a:ext uri="{FF2B5EF4-FFF2-40B4-BE49-F238E27FC236}">
                <a16:creationId xmlns:a16="http://schemas.microsoft.com/office/drawing/2014/main" xmlns="" id="{FBAF941A-6830-47A3-B63C-7C7B66AEA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9615AA2-42BD-0049-94BB-D474EB6598A7}"/>
              </a:ext>
            </a:extLst>
          </p:cNvPr>
          <p:cNvSpPr>
            <a:spLocks noGrp="1"/>
          </p:cNvSpPr>
          <p:nvPr>
            <p:ph type="title"/>
          </p:nvPr>
        </p:nvSpPr>
        <p:spPr>
          <a:xfrm>
            <a:off x="0" y="332509"/>
            <a:ext cx="3420094" cy="2790701"/>
          </a:xfrm>
          <a:prstGeom prst="ellipse">
            <a:avLst/>
          </a:prstGeom>
          <a:noFill/>
          <a:ln>
            <a:solidFill>
              <a:srgbClr val="FFFFFF"/>
            </a:solidFill>
          </a:ln>
        </p:spPr>
        <p:txBody>
          <a:bodyPr vert="horz" lIns="182880" tIns="182880" rIns="182880" bIns="182880" rtlCol="0" anchor="ctr">
            <a:normAutofit/>
          </a:bodyPr>
          <a:lstStyle/>
          <a:p>
            <a:r>
              <a:rPr lang="en-US" sz="1600" dirty="0">
                <a:solidFill>
                  <a:srgbClr val="FFFFFF"/>
                </a:solidFill>
              </a:rPr>
              <a:t>Paper Mill Rd Site </a:t>
            </a:r>
            <a:br>
              <a:rPr lang="en-US" sz="1600" dirty="0">
                <a:solidFill>
                  <a:srgbClr val="FFFFFF"/>
                </a:solidFill>
              </a:rPr>
            </a:br>
            <a:r>
              <a:rPr lang="en-US" sz="1600" dirty="0">
                <a:solidFill>
                  <a:srgbClr val="FFFFFF"/>
                </a:solidFill>
              </a:rPr>
              <a:t>Infrastructure Summary</a:t>
            </a:r>
          </a:p>
        </p:txBody>
      </p:sp>
      <p:sp>
        <p:nvSpPr>
          <p:cNvPr id="4" name="Slide Number Placeholder 3">
            <a:extLst>
              <a:ext uri="{FF2B5EF4-FFF2-40B4-BE49-F238E27FC236}">
                <a16:creationId xmlns:a16="http://schemas.microsoft.com/office/drawing/2014/main" xmlns="" id="{E4363CDB-BEC2-3E4D-8BF1-71EB02B326D8}"/>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8A7A6979-0714-4377-B894-6BE4C2D6E202}" type="slidenum">
              <a:rPr lang="en-US" smtClean="0"/>
              <a:pPr>
                <a:lnSpc>
                  <a:spcPct val="90000"/>
                </a:lnSpc>
                <a:spcAft>
                  <a:spcPts val="600"/>
                </a:spcAft>
              </a:pPr>
              <a:t>14</a:t>
            </a:fld>
            <a:endParaRPr lang="en-US"/>
          </a:p>
        </p:txBody>
      </p:sp>
    </p:spTree>
    <p:extLst>
      <p:ext uri="{BB962C8B-B14F-4D97-AF65-F5344CB8AC3E}">
        <p14:creationId xmlns:p14="http://schemas.microsoft.com/office/powerpoint/2010/main" val="10671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0AF33C27-9C85-4B30-9AD7-879D48AFE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6D5089DD-882D-4413-B8BF-4798BFD84A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803ACC3-A62F-D447-B50E-70E4479F2B74}"/>
              </a:ext>
            </a:extLst>
          </p:cNvPr>
          <p:cNvSpPr>
            <a:spLocks noGrp="1"/>
          </p:cNvSpPr>
          <p:nvPr>
            <p:ph type="title"/>
          </p:nvPr>
        </p:nvSpPr>
        <p:spPr>
          <a:xfrm>
            <a:off x="8181171" y="2681103"/>
            <a:ext cx="3363974" cy="1495794"/>
          </a:xfrm>
          <a:noFill/>
          <a:ln>
            <a:solidFill>
              <a:srgbClr val="FFFFFF"/>
            </a:solidFill>
          </a:ln>
        </p:spPr>
        <p:txBody>
          <a:bodyPr wrap="square">
            <a:normAutofit/>
          </a:bodyPr>
          <a:lstStyle/>
          <a:p>
            <a:r>
              <a:rPr lang="en-US" sz="2200">
                <a:solidFill>
                  <a:srgbClr val="FFFFFF"/>
                </a:solidFill>
              </a:rPr>
              <a:t>Paper Mill Rd Site infrastructure summary</a:t>
            </a:r>
          </a:p>
        </p:txBody>
      </p:sp>
      <p:sp>
        <p:nvSpPr>
          <p:cNvPr id="4" name="Slide Number Placeholder 3">
            <a:extLst>
              <a:ext uri="{FF2B5EF4-FFF2-40B4-BE49-F238E27FC236}">
                <a16:creationId xmlns:a16="http://schemas.microsoft.com/office/drawing/2014/main" xmlns="" id="{8B57C520-9F6B-DF4A-A8DF-9AB11E82A91D}"/>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15</a:t>
            </a:fld>
            <a:endParaRPr lang="en-US"/>
          </a:p>
        </p:txBody>
      </p:sp>
      <p:graphicFrame>
        <p:nvGraphicFramePr>
          <p:cNvPr id="8" name="Content Placeholder 7">
            <a:extLst>
              <a:ext uri="{FF2B5EF4-FFF2-40B4-BE49-F238E27FC236}">
                <a16:creationId xmlns:a16="http://schemas.microsoft.com/office/drawing/2014/main" xmlns="" id="{DF2E6719-1EDF-E842-BB7F-C13E858AD991}"/>
              </a:ext>
            </a:extLst>
          </p:cNvPr>
          <p:cNvGraphicFramePr>
            <a:graphicFrameLocks noGrp="1"/>
          </p:cNvGraphicFramePr>
          <p:nvPr>
            <p:ph idx="1"/>
            <p:extLst>
              <p:ext uri="{D42A27DB-BD31-4B8C-83A1-F6EECF244321}">
                <p14:modId xmlns:p14="http://schemas.microsoft.com/office/powerpoint/2010/main" val="2038087479"/>
              </p:ext>
            </p:extLst>
          </p:nvPr>
        </p:nvGraphicFramePr>
        <p:xfrm>
          <a:off x="344384" y="1092530"/>
          <a:ext cx="6949440" cy="5114604"/>
        </p:xfrm>
        <a:graphic>
          <a:graphicData uri="http://schemas.openxmlformats.org/drawingml/2006/table">
            <a:tbl>
              <a:tblPr firstRow="1" firstCol="1" bandRow="1">
                <a:tableStyleId>{3B4B98B0-60AC-42C2-AFA5-B58CD77FA1E5}</a:tableStyleId>
              </a:tblPr>
              <a:tblGrid>
                <a:gridCol w="1247570">
                  <a:extLst>
                    <a:ext uri="{9D8B030D-6E8A-4147-A177-3AD203B41FA5}">
                      <a16:colId xmlns:a16="http://schemas.microsoft.com/office/drawing/2014/main" xmlns="" val="2841611106"/>
                    </a:ext>
                  </a:extLst>
                </a:gridCol>
                <a:gridCol w="3860571">
                  <a:extLst>
                    <a:ext uri="{9D8B030D-6E8A-4147-A177-3AD203B41FA5}">
                      <a16:colId xmlns:a16="http://schemas.microsoft.com/office/drawing/2014/main" xmlns="" val="4178096010"/>
                    </a:ext>
                  </a:extLst>
                </a:gridCol>
                <a:gridCol w="1841299">
                  <a:extLst>
                    <a:ext uri="{9D8B030D-6E8A-4147-A177-3AD203B41FA5}">
                      <a16:colId xmlns:a16="http://schemas.microsoft.com/office/drawing/2014/main" xmlns="" val="1418696715"/>
                    </a:ext>
                  </a:extLst>
                </a:gridCol>
              </a:tblGrid>
              <a:tr h="351660">
                <a:tc gridSpan="3">
                  <a:txBody>
                    <a:bodyPr/>
                    <a:lstStyle/>
                    <a:p>
                      <a:pPr marL="0" marR="0" algn="ctr">
                        <a:lnSpc>
                          <a:spcPct val="106000"/>
                        </a:lnSpc>
                        <a:spcBef>
                          <a:spcPts val="0"/>
                        </a:spcBef>
                        <a:spcAft>
                          <a:spcPts val="800"/>
                        </a:spcAft>
                      </a:pPr>
                      <a:r>
                        <a:rPr lang="en-US" sz="1200">
                          <a:effectLst/>
                        </a:rPr>
                        <a:t>Off-Site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2659" marR="92659" marT="46330" marB="4633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33213666"/>
                  </a:ext>
                </a:extLst>
              </a:tr>
              <a:tr h="255062">
                <a:tc>
                  <a:txBody>
                    <a:bodyPr/>
                    <a:lstStyle/>
                    <a:p>
                      <a:pPr marL="0" marR="0" algn="ctr">
                        <a:lnSpc>
                          <a:spcPct val="106000"/>
                        </a:lnSpc>
                        <a:spcBef>
                          <a:spcPts val="0"/>
                        </a:spcBef>
                        <a:spcAft>
                          <a:spcPts val="800"/>
                        </a:spcAft>
                      </a:pPr>
                      <a:r>
                        <a:rPr lang="en-US" sz="1200">
                          <a:effectLst/>
                        </a:rPr>
                        <a:t>Infrastructure Type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nchor="ctr"/>
                </a:tc>
                <a:tc>
                  <a:txBody>
                    <a:bodyPr/>
                    <a:lstStyle/>
                    <a:p>
                      <a:pPr marL="0" marR="0" algn="ctr">
                        <a:lnSpc>
                          <a:spcPct val="106000"/>
                        </a:lnSpc>
                        <a:spcBef>
                          <a:spcPts val="0"/>
                        </a:spcBef>
                        <a:spcAft>
                          <a:spcPts val="800"/>
                        </a:spcAft>
                      </a:pPr>
                      <a:r>
                        <a:rPr lang="en-US" sz="1200">
                          <a:effectLst/>
                        </a:rPr>
                        <a:t>Improvement Description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nchor="ctr"/>
                </a:tc>
                <a:tc>
                  <a:txBody>
                    <a:bodyPr/>
                    <a:lstStyle/>
                    <a:p>
                      <a:pPr marL="0" marR="0" algn="ctr">
                        <a:lnSpc>
                          <a:spcPct val="106000"/>
                        </a:lnSpc>
                        <a:spcBef>
                          <a:spcPts val="0"/>
                        </a:spcBef>
                        <a:spcAft>
                          <a:spcPts val="800"/>
                        </a:spcAft>
                      </a:pPr>
                      <a:r>
                        <a:rPr lang="en-US" sz="1200">
                          <a:effectLst/>
                        </a:rPr>
                        <a:t>Estimated Probable Project Cost*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nchor="ctr"/>
                </a:tc>
                <a:extLst>
                  <a:ext uri="{0D108BD9-81ED-4DB2-BD59-A6C34878D82A}">
                    <a16:rowId xmlns:a16="http://schemas.microsoft.com/office/drawing/2014/main" xmlns="" val="1377346006"/>
                  </a:ext>
                </a:extLst>
              </a:tr>
              <a:tr h="465723">
                <a:tc>
                  <a:txBody>
                    <a:bodyPr/>
                    <a:lstStyle/>
                    <a:p>
                      <a:pPr marL="0" marR="0" algn="ctr">
                        <a:lnSpc>
                          <a:spcPct val="106000"/>
                        </a:lnSpc>
                        <a:spcBef>
                          <a:spcPts val="0"/>
                        </a:spcBef>
                        <a:spcAft>
                          <a:spcPts val="800"/>
                        </a:spcAft>
                      </a:pPr>
                      <a:r>
                        <a:rPr lang="en-US" sz="1200">
                          <a:effectLst/>
                        </a:rPr>
                        <a:t>Sanitary Sewer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nchor="ctr"/>
                </a:tc>
                <a:tc>
                  <a:txBody>
                    <a:bodyPr/>
                    <a:lstStyle/>
                    <a:p>
                      <a:pPr marL="342900" lvl="0" indent="-342900">
                        <a:buFont typeface="+mj-lt"/>
                        <a:buAutoNum type="arabicPeriod"/>
                      </a:pPr>
                      <a:r>
                        <a:rPr lang="en-US" sz="1200">
                          <a:effectLst/>
                        </a:rPr>
                        <a:t>100gpm pump station at northwest corner of site discharging to the existing force main installed to serve the ethanol plant</a:t>
                      </a:r>
                      <a:endParaRPr lang="en-US" sz="1200">
                        <a:effectLst/>
                        <a:latin typeface="Calibri" panose="020F0502020204030204" pitchFamily="34" charset="0"/>
                        <a:cs typeface="Times New Roman" panose="02020603050405020304" pitchFamily="18" charset="0"/>
                      </a:endParaRPr>
                    </a:p>
                  </a:txBody>
                  <a:tcPr marL="28191" marR="28191" marT="0" marB="0"/>
                </a:tc>
                <a:tc>
                  <a:txBody>
                    <a:bodyPr/>
                    <a:lstStyle/>
                    <a:p>
                      <a:pPr marL="342900" lvl="0" indent="-342900">
                        <a:buFont typeface="+mj-lt"/>
                        <a:buAutoNum type="arabicPeriod"/>
                      </a:pPr>
                      <a:r>
                        <a:rPr lang="en-US" sz="1200">
                          <a:effectLst/>
                        </a:rPr>
                        <a:t>$280,000</a:t>
                      </a:r>
                    </a:p>
                    <a:p>
                      <a:pPr marL="0" marR="0">
                        <a:lnSpc>
                          <a:spcPct val="106000"/>
                        </a:lnSpc>
                        <a:spcBef>
                          <a:spcPts val="0"/>
                        </a:spcBef>
                        <a:spcAft>
                          <a:spcPts val="800"/>
                        </a:spcAft>
                      </a:pPr>
                      <a:r>
                        <a:rPr lang="en-US" sz="1200">
                          <a:effectLst/>
                        </a:rPr>
                        <a:t>Sub-Total = $280,000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tc>
                <a:extLst>
                  <a:ext uri="{0D108BD9-81ED-4DB2-BD59-A6C34878D82A}">
                    <a16:rowId xmlns:a16="http://schemas.microsoft.com/office/drawing/2014/main" xmlns="" val="763544079"/>
                  </a:ext>
                </a:extLst>
              </a:tr>
              <a:tr h="255062">
                <a:tc>
                  <a:txBody>
                    <a:bodyPr/>
                    <a:lstStyle/>
                    <a:p>
                      <a:pPr marL="0" marR="0" algn="ctr">
                        <a:lnSpc>
                          <a:spcPct val="106000"/>
                        </a:lnSpc>
                        <a:spcBef>
                          <a:spcPts val="0"/>
                        </a:spcBef>
                        <a:spcAft>
                          <a:spcPts val="800"/>
                        </a:spcAft>
                      </a:pPr>
                      <a:r>
                        <a:rPr lang="en-US" sz="1200">
                          <a:effectLst/>
                        </a:rPr>
                        <a:t>Water Lines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nchor="ctr"/>
                </a:tc>
                <a:tc>
                  <a:txBody>
                    <a:bodyPr/>
                    <a:lstStyle/>
                    <a:p>
                      <a:pPr marL="0" marR="0">
                        <a:lnSpc>
                          <a:spcPct val="106000"/>
                        </a:lnSpc>
                        <a:spcBef>
                          <a:spcPts val="0"/>
                        </a:spcBef>
                        <a:spcAft>
                          <a:spcPts val="0"/>
                        </a:spcAft>
                      </a:pPr>
                      <a:r>
                        <a:rPr lang="en-US" sz="1200">
                          <a:effectLst/>
                        </a:rPr>
                        <a:t>None – site is served by an existing 10” main along Paper Mill Road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tc>
                <a:tc>
                  <a:txBody>
                    <a:bodyPr/>
                    <a:lstStyle/>
                    <a:p>
                      <a:pPr marL="0" marR="0">
                        <a:lnSpc>
                          <a:spcPct val="106000"/>
                        </a:lnSpc>
                        <a:spcBef>
                          <a:spcPts val="0"/>
                        </a:spcBef>
                        <a:spcAft>
                          <a:spcPts val="80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tc>
                <a:extLst>
                  <a:ext uri="{0D108BD9-81ED-4DB2-BD59-A6C34878D82A}">
                    <a16:rowId xmlns:a16="http://schemas.microsoft.com/office/drawing/2014/main" xmlns="" val="2393273716"/>
                  </a:ext>
                </a:extLst>
              </a:tr>
              <a:tr h="887040">
                <a:tc>
                  <a:txBody>
                    <a:bodyPr/>
                    <a:lstStyle/>
                    <a:p>
                      <a:pPr marL="0" marR="0" algn="ctr">
                        <a:lnSpc>
                          <a:spcPct val="106000"/>
                        </a:lnSpc>
                        <a:spcBef>
                          <a:spcPts val="0"/>
                        </a:spcBef>
                        <a:spcAft>
                          <a:spcPts val="800"/>
                        </a:spcAft>
                      </a:pPr>
                      <a:r>
                        <a:rPr lang="en-US" sz="1200">
                          <a:effectLst/>
                        </a:rPr>
                        <a:t>Roadway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nchor="ctr"/>
                </a:tc>
                <a:tc>
                  <a:txBody>
                    <a:bodyPr/>
                    <a:lstStyle/>
                    <a:p>
                      <a:pPr marL="342900" lvl="0" indent="-342900">
                        <a:buFont typeface="+mj-lt"/>
                        <a:buAutoNum type="arabicPeriod"/>
                      </a:pPr>
                      <a:r>
                        <a:rPr lang="en-US" sz="1200">
                          <a:effectLst/>
                        </a:rPr>
                        <a:t>Span wire traffic signal</a:t>
                      </a:r>
                    </a:p>
                    <a:p>
                      <a:pPr marL="342900" lvl="0" indent="-342900">
                        <a:buFont typeface="+mj-lt"/>
                        <a:buAutoNum type="arabicPeriod"/>
                      </a:pPr>
                      <a:r>
                        <a:rPr lang="en-US" sz="1200">
                          <a:effectLst/>
                        </a:rPr>
                        <a:t>300’ westbound left turn lane on SR83</a:t>
                      </a:r>
                    </a:p>
                    <a:p>
                      <a:pPr marL="342900" lvl="0" indent="-342900">
                        <a:buFont typeface="+mj-lt"/>
                        <a:buAutoNum type="arabicPeriod"/>
                      </a:pPr>
                      <a:r>
                        <a:rPr lang="en-US" sz="1200">
                          <a:effectLst/>
                        </a:rPr>
                        <a:t>150’ eastbound right turn lane on SR83</a:t>
                      </a:r>
                      <a:endParaRPr lang="en-US" sz="1200">
                        <a:effectLst/>
                        <a:latin typeface="Calibri" panose="020F0502020204030204" pitchFamily="34" charset="0"/>
                        <a:cs typeface="Times New Roman" panose="02020603050405020304" pitchFamily="18" charset="0"/>
                      </a:endParaRPr>
                    </a:p>
                  </a:txBody>
                  <a:tcPr marL="28191" marR="28191" marT="0" marB="0"/>
                </a:tc>
                <a:tc>
                  <a:txBody>
                    <a:bodyPr/>
                    <a:lstStyle/>
                    <a:p>
                      <a:pPr marL="342900" lvl="0" indent="-342900" algn="just">
                        <a:buFont typeface="+mj-lt"/>
                        <a:buAutoNum type="arabicPeriod"/>
                      </a:pPr>
                      <a:r>
                        <a:rPr lang="en-US" sz="1200">
                          <a:effectLst/>
                        </a:rPr>
                        <a:t>$175,000</a:t>
                      </a:r>
                    </a:p>
                    <a:p>
                      <a:pPr marL="342900" lvl="0" indent="-342900" algn="just">
                        <a:buFont typeface="+mj-lt"/>
                        <a:buAutoNum type="arabicPeriod"/>
                      </a:pPr>
                      <a:r>
                        <a:rPr lang="en-US" sz="1200">
                          <a:effectLst/>
                        </a:rPr>
                        <a:t>$210,000</a:t>
                      </a:r>
                    </a:p>
                    <a:p>
                      <a:pPr marL="342900" lvl="0" indent="-342900" algn="just">
                        <a:buFont typeface="+mj-lt"/>
                        <a:buAutoNum type="arabicPeriod"/>
                      </a:pPr>
                      <a:r>
                        <a:rPr lang="en-US" sz="1200">
                          <a:effectLst/>
                        </a:rPr>
                        <a:t>105,000</a:t>
                      </a:r>
                    </a:p>
                    <a:p>
                      <a:pPr marL="0" marR="0">
                        <a:lnSpc>
                          <a:spcPct val="106000"/>
                        </a:lnSpc>
                        <a:spcBef>
                          <a:spcPts val="0"/>
                        </a:spcBef>
                        <a:spcAft>
                          <a:spcPts val="800"/>
                        </a:spcAft>
                      </a:pPr>
                      <a:r>
                        <a:rPr lang="en-US" sz="1200">
                          <a:effectLst/>
                        </a:rPr>
                        <a:t>Sub-Total = $490,000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tc>
                <a:extLst>
                  <a:ext uri="{0D108BD9-81ED-4DB2-BD59-A6C34878D82A}">
                    <a16:rowId xmlns:a16="http://schemas.microsoft.com/office/drawing/2014/main" xmlns="" val="2154488601"/>
                  </a:ext>
                </a:extLst>
              </a:tr>
              <a:tr h="351660">
                <a:tc gridSpan="2">
                  <a:txBody>
                    <a:bodyPr/>
                    <a:lstStyle/>
                    <a:p>
                      <a:pPr marL="0" marR="0" algn="r">
                        <a:lnSpc>
                          <a:spcPct val="106000"/>
                        </a:lnSpc>
                        <a:spcBef>
                          <a:spcPts val="0"/>
                        </a:spcBef>
                        <a:spcAft>
                          <a:spcPts val="800"/>
                        </a:spcAft>
                      </a:pPr>
                      <a:r>
                        <a:rPr lang="en-US" sz="1200">
                          <a:effectLst/>
                        </a:rPr>
                        <a:t>Off-Site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2659" marR="92659" marT="46330" marB="46330" anchor="ctr"/>
                </a:tc>
                <a:tc hMerge="1">
                  <a:txBody>
                    <a:bodyPr/>
                    <a:lstStyle/>
                    <a:p>
                      <a:endParaRPr lang="en-US"/>
                    </a:p>
                  </a:txBody>
                  <a:tcPr/>
                </a:tc>
                <a:tc>
                  <a:txBody>
                    <a:bodyPr/>
                    <a:lstStyle/>
                    <a:p>
                      <a:pPr marL="0" marR="0" algn="just">
                        <a:lnSpc>
                          <a:spcPct val="106000"/>
                        </a:lnSpc>
                        <a:spcBef>
                          <a:spcPts val="0"/>
                        </a:spcBef>
                        <a:spcAft>
                          <a:spcPts val="800"/>
                        </a:spcAft>
                      </a:pPr>
                      <a:r>
                        <a:rPr lang="en-US" sz="1200">
                          <a:effectLst/>
                        </a:rPr>
                        <a:t>$770,000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tc>
                <a:extLst>
                  <a:ext uri="{0D108BD9-81ED-4DB2-BD59-A6C34878D82A}">
                    <a16:rowId xmlns:a16="http://schemas.microsoft.com/office/drawing/2014/main" xmlns="" val="1498927247"/>
                  </a:ext>
                </a:extLst>
              </a:tr>
              <a:tr h="351660">
                <a:tc gridSpan="3">
                  <a:txBody>
                    <a:bodyPr/>
                    <a:lstStyle/>
                    <a:p>
                      <a:pPr marL="0" marR="0" algn="ctr">
                        <a:lnSpc>
                          <a:spcPct val="106000"/>
                        </a:lnSpc>
                        <a:spcBef>
                          <a:spcPts val="0"/>
                        </a:spcBef>
                        <a:spcAft>
                          <a:spcPts val="800"/>
                        </a:spcAft>
                      </a:pPr>
                      <a:r>
                        <a:rPr lang="en-US" sz="1200">
                          <a:effectLst/>
                        </a:rPr>
                        <a:t>On-Site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2659" marR="92659" marT="46330" marB="4633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80689647"/>
                  </a:ext>
                </a:extLst>
              </a:tr>
              <a:tr h="255062">
                <a:tc>
                  <a:txBody>
                    <a:bodyPr/>
                    <a:lstStyle/>
                    <a:p>
                      <a:pPr marL="0" marR="0" algn="ctr">
                        <a:lnSpc>
                          <a:spcPct val="106000"/>
                        </a:lnSpc>
                        <a:spcBef>
                          <a:spcPts val="0"/>
                        </a:spcBef>
                        <a:spcAft>
                          <a:spcPts val="800"/>
                        </a:spcAft>
                      </a:pPr>
                      <a:r>
                        <a:rPr lang="en-US" sz="1200">
                          <a:effectLst/>
                        </a:rPr>
                        <a:t>Infrastructure Type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nchor="ctr"/>
                </a:tc>
                <a:tc>
                  <a:txBody>
                    <a:bodyPr/>
                    <a:lstStyle/>
                    <a:p>
                      <a:pPr marL="0" marR="0" algn="ctr">
                        <a:lnSpc>
                          <a:spcPct val="106000"/>
                        </a:lnSpc>
                        <a:spcBef>
                          <a:spcPts val="0"/>
                        </a:spcBef>
                        <a:spcAft>
                          <a:spcPts val="800"/>
                        </a:spcAft>
                      </a:pPr>
                      <a:r>
                        <a:rPr lang="en-US" sz="1200">
                          <a:effectLst/>
                        </a:rPr>
                        <a:t>Improvement Description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nchor="ctr"/>
                </a:tc>
                <a:tc>
                  <a:txBody>
                    <a:bodyPr/>
                    <a:lstStyle/>
                    <a:p>
                      <a:pPr marL="0" marR="0" algn="ctr">
                        <a:lnSpc>
                          <a:spcPct val="106000"/>
                        </a:lnSpc>
                        <a:spcBef>
                          <a:spcPts val="0"/>
                        </a:spcBef>
                        <a:spcAft>
                          <a:spcPts val="800"/>
                        </a:spcAft>
                      </a:pPr>
                      <a:r>
                        <a:rPr lang="en-US" sz="1200">
                          <a:effectLst/>
                        </a:rPr>
                        <a:t>Estimated Probable Project Cost*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nchor="ctr"/>
                </a:tc>
                <a:extLst>
                  <a:ext uri="{0D108BD9-81ED-4DB2-BD59-A6C34878D82A}">
                    <a16:rowId xmlns:a16="http://schemas.microsoft.com/office/drawing/2014/main" xmlns="" val="739653003"/>
                  </a:ext>
                </a:extLst>
              </a:tr>
              <a:tr h="255062">
                <a:tc>
                  <a:txBody>
                    <a:bodyPr/>
                    <a:lstStyle/>
                    <a:p>
                      <a:pPr marL="0" marR="0" algn="ctr">
                        <a:lnSpc>
                          <a:spcPct val="106000"/>
                        </a:lnSpc>
                        <a:spcBef>
                          <a:spcPts val="0"/>
                        </a:spcBef>
                        <a:spcAft>
                          <a:spcPts val="800"/>
                        </a:spcAft>
                      </a:pPr>
                      <a:r>
                        <a:rPr lang="en-US" sz="1200">
                          <a:effectLst/>
                        </a:rPr>
                        <a:t>Sanitary Sewer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nchor="ctr"/>
                </a:tc>
                <a:tc>
                  <a:txBody>
                    <a:bodyPr/>
                    <a:lstStyle/>
                    <a:p>
                      <a:pPr marL="0" marR="0">
                        <a:lnSpc>
                          <a:spcPct val="106000"/>
                        </a:lnSpc>
                        <a:spcBef>
                          <a:spcPts val="0"/>
                        </a:spcBef>
                        <a:spcAft>
                          <a:spcPts val="800"/>
                        </a:spcAft>
                      </a:pPr>
                      <a:r>
                        <a:rPr lang="en-US" sz="1200">
                          <a:effectLst/>
                        </a:rPr>
                        <a:t>None needed – assumes property will be developed as a single project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tc>
                <a:tc>
                  <a:txBody>
                    <a:bodyPr/>
                    <a:lstStyle/>
                    <a:p>
                      <a:pPr marL="0" marR="0">
                        <a:lnSpc>
                          <a:spcPct val="106000"/>
                        </a:lnSpc>
                        <a:spcBef>
                          <a:spcPts val="0"/>
                        </a:spcBef>
                        <a:spcAft>
                          <a:spcPts val="80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tc>
                <a:extLst>
                  <a:ext uri="{0D108BD9-81ED-4DB2-BD59-A6C34878D82A}">
                    <a16:rowId xmlns:a16="http://schemas.microsoft.com/office/drawing/2014/main" xmlns="" val="429934950"/>
                  </a:ext>
                </a:extLst>
              </a:tr>
              <a:tr h="255062">
                <a:tc>
                  <a:txBody>
                    <a:bodyPr/>
                    <a:lstStyle/>
                    <a:p>
                      <a:pPr marL="0" marR="0" algn="ctr">
                        <a:lnSpc>
                          <a:spcPct val="106000"/>
                        </a:lnSpc>
                        <a:spcBef>
                          <a:spcPts val="0"/>
                        </a:spcBef>
                        <a:spcAft>
                          <a:spcPts val="800"/>
                        </a:spcAft>
                      </a:pPr>
                      <a:r>
                        <a:rPr lang="en-US" sz="1200">
                          <a:effectLst/>
                        </a:rPr>
                        <a:t>Water Lines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nchor="ctr"/>
                </a:tc>
                <a:tc>
                  <a:txBody>
                    <a:bodyPr/>
                    <a:lstStyle/>
                    <a:p>
                      <a:pPr marL="0" marR="0">
                        <a:lnSpc>
                          <a:spcPct val="106000"/>
                        </a:lnSpc>
                        <a:spcBef>
                          <a:spcPts val="0"/>
                        </a:spcBef>
                        <a:spcAft>
                          <a:spcPts val="800"/>
                        </a:spcAft>
                      </a:pPr>
                      <a:r>
                        <a:rPr lang="en-US" sz="1200">
                          <a:effectLst/>
                        </a:rPr>
                        <a:t>None needed – assumes property will be developed as a single project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tc>
                <a:tc>
                  <a:txBody>
                    <a:bodyPr/>
                    <a:lstStyle/>
                    <a:p>
                      <a:pPr marL="0" marR="0">
                        <a:lnSpc>
                          <a:spcPct val="106000"/>
                        </a:lnSpc>
                        <a:spcBef>
                          <a:spcPts val="0"/>
                        </a:spcBef>
                        <a:spcAft>
                          <a:spcPts val="80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tc>
                <a:extLst>
                  <a:ext uri="{0D108BD9-81ED-4DB2-BD59-A6C34878D82A}">
                    <a16:rowId xmlns:a16="http://schemas.microsoft.com/office/drawing/2014/main" xmlns="" val="1318814429"/>
                  </a:ext>
                </a:extLst>
              </a:tr>
              <a:tr h="255062">
                <a:tc>
                  <a:txBody>
                    <a:bodyPr/>
                    <a:lstStyle/>
                    <a:p>
                      <a:pPr marL="0" marR="0" algn="ctr">
                        <a:lnSpc>
                          <a:spcPct val="106000"/>
                        </a:lnSpc>
                        <a:spcBef>
                          <a:spcPts val="0"/>
                        </a:spcBef>
                        <a:spcAft>
                          <a:spcPts val="800"/>
                        </a:spcAft>
                      </a:pPr>
                      <a:r>
                        <a:rPr lang="en-US" sz="1200">
                          <a:effectLst/>
                        </a:rPr>
                        <a:t>Roadway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nchor="ctr"/>
                </a:tc>
                <a:tc>
                  <a:txBody>
                    <a:bodyPr/>
                    <a:lstStyle/>
                    <a:p>
                      <a:pPr marL="0" marR="0">
                        <a:lnSpc>
                          <a:spcPct val="106000"/>
                        </a:lnSpc>
                        <a:spcBef>
                          <a:spcPts val="0"/>
                        </a:spcBef>
                        <a:spcAft>
                          <a:spcPts val="800"/>
                        </a:spcAft>
                      </a:pPr>
                      <a:r>
                        <a:rPr lang="en-US" sz="1200">
                          <a:effectLst/>
                        </a:rPr>
                        <a:t>None needed – assumes property will be developed as a single project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tc>
                <a:tc>
                  <a:txBody>
                    <a:bodyPr/>
                    <a:lstStyle/>
                    <a:p>
                      <a:pPr marL="0" marR="0" algn="just">
                        <a:lnSpc>
                          <a:spcPct val="106000"/>
                        </a:lnSpc>
                        <a:spcBef>
                          <a:spcPts val="0"/>
                        </a:spcBef>
                        <a:spcAft>
                          <a:spcPts val="80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tc>
                <a:extLst>
                  <a:ext uri="{0D108BD9-81ED-4DB2-BD59-A6C34878D82A}">
                    <a16:rowId xmlns:a16="http://schemas.microsoft.com/office/drawing/2014/main" xmlns="" val="2612399271"/>
                  </a:ext>
                </a:extLst>
              </a:tr>
              <a:tr h="351660">
                <a:tc gridSpan="2">
                  <a:txBody>
                    <a:bodyPr/>
                    <a:lstStyle/>
                    <a:p>
                      <a:pPr marL="0" marR="0" algn="r">
                        <a:lnSpc>
                          <a:spcPct val="106000"/>
                        </a:lnSpc>
                        <a:spcBef>
                          <a:spcPts val="0"/>
                        </a:spcBef>
                        <a:spcAft>
                          <a:spcPts val="800"/>
                        </a:spcAft>
                      </a:pPr>
                      <a:r>
                        <a:rPr lang="en-US" sz="1200">
                          <a:effectLst/>
                        </a:rPr>
                        <a:t>On-Site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2659" marR="92659" marT="46330" marB="46330"/>
                </a:tc>
                <a:tc hMerge="1">
                  <a:txBody>
                    <a:bodyPr/>
                    <a:lstStyle/>
                    <a:p>
                      <a:endParaRPr lang="en-US"/>
                    </a:p>
                  </a:txBody>
                  <a:tcPr/>
                </a:tc>
                <a:tc>
                  <a:txBody>
                    <a:bodyPr/>
                    <a:lstStyle/>
                    <a:p>
                      <a:pPr marL="0" marR="0">
                        <a:lnSpc>
                          <a:spcPct val="106000"/>
                        </a:lnSpc>
                        <a:spcBef>
                          <a:spcPts val="0"/>
                        </a:spcBef>
                        <a:spcAft>
                          <a:spcPts val="80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191" marR="28191" marT="0" marB="0"/>
                </a:tc>
                <a:extLst>
                  <a:ext uri="{0D108BD9-81ED-4DB2-BD59-A6C34878D82A}">
                    <a16:rowId xmlns:a16="http://schemas.microsoft.com/office/drawing/2014/main" xmlns="" val="3421025202"/>
                  </a:ext>
                </a:extLst>
              </a:tr>
            </a:tbl>
          </a:graphicData>
        </a:graphic>
      </p:graphicFrame>
    </p:spTree>
    <p:extLst>
      <p:ext uri="{BB962C8B-B14F-4D97-AF65-F5344CB8AC3E}">
        <p14:creationId xmlns:p14="http://schemas.microsoft.com/office/powerpoint/2010/main" val="254064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B403EBD-907E-4D59-98D4-A72CD1063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BE4C78A-0E47-4041-A75C-8964E8521C13}"/>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dirty="0">
                <a:solidFill>
                  <a:schemeClr val="tx1"/>
                </a:solidFill>
              </a:rPr>
              <a:t>Paper Mill Rd Site Infrastructure </a:t>
            </a:r>
            <a:br>
              <a:rPr lang="en-US" sz="2400" dirty="0">
                <a:solidFill>
                  <a:schemeClr val="tx1"/>
                </a:solidFill>
              </a:rPr>
            </a:br>
            <a:r>
              <a:rPr lang="en-US" sz="2400" dirty="0">
                <a:solidFill>
                  <a:schemeClr val="tx1"/>
                </a:solidFill>
              </a:rPr>
              <a:t>Funding Plan</a:t>
            </a:r>
          </a:p>
        </p:txBody>
      </p:sp>
      <p:sp>
        <p:nvSpPr>
          <p:cNvPr id="3" name="Content Placeholder 2">
            <a:extLst>
              <a:ext uri="{FF2B5EF4-FFF2-40B4-BE49-F238E27FC236}">
                <a16:creationId xmlns:a16="http://schemas.microsoft.com/office/drawing/2014/main" xmlns="" id="{CD4F20D3-4917-C346-B75F-836F23090AA0}"/>
              </a:ext>
            </a:extLst>
          </p:cNvPr>
          <p:cNvSpPr>
            <a:spLocks noGrp="1"/>
          </p:cNvSpPr>
          <p:nvPr>
            <p:ph idx="1"/>
          </p:nvPr>
        </p:nvSpPr>
        <p:spPr>
          <a:xfrm>
            <a:off x="6049182" y="320634"/>
            <a:ext cx="5408696" cy="5734726"/>
          </a:xfrm>
        </p:spPr>
        <p:txBody>
          <a:bodyPr anchor="ctr">
            <a:normAutofit fontScale="85000" lnSpcReduction="10000"/>
          </a:bodyPr>
          <a:lstStyle/>
          <a:p>
            <a:r>
              <a:rPr lang="en-US" sz="2400" dirty="0">
                <a:solidFill>
                  <a:schemeClr val="bg1"/>
                </a:solidFill>
                <a:latin typeface="+mj-lt"/>
              </a:rPr>
              <a:t>Spreading the cost of the infrastructure over the site is $33,905 per acre, a heavy burden for the site to be competitive. </a:t>
            </a:r>
          </a:p>
          <a:p>
            <a:r>
              <a:rPr lang="en-US" sz="2400" dirty="0">
                <a:solidFill>
                  <a:schemeClr val="bg1"/>
                </a:solidFill>
                <a:latin typeface="+mj-lt"/>
              </a:rPr>
              <a:t>the site will have to sell for $25,000 to $35,000 an acre to be competitive with the industrial parks benchmarked in Muskingum and Tuscarawas Counties </a:t>
            </a:r>
          </a:p>
          <a:p>
            <a:r>
              <a:rPr lang="en-US" sz="2400" dirty="0">
                <a:solidFill>
                  <a:schemeClr val="bg1"/>
                </a:solidFill>
                <a:latin typeface="+mj-lt"/>
                <a:ea typeface="Calibri" panose="020F0502020204030204" pitchFamily="34" charset="0"/>
              </a:rPr>
              <a:t>The Port Authority should seek a grant of $500,000 and a loan of $270,000 from JobsOhio. </a:t>
            </a:r>
          </a:p>
          <a:p>
            <a:r>
              <a:rPr lang="en-US" sz="2400" dirty="0">
                <a:solidFill>
                  <a:schemeClr val="bg1"/>
                </a:solidFill>
                <a:latin typeface="+mj-lt"/>
              </a:rPr>
              <a:t>This allows the Port Authority to sell the property for $20,000 to $25,000 per acre, pay off the loan to JobsOhio, and realize revenue to the Port Authority of $184,000 to $297,750. </a:t>
            </a:r>
          </a:p>
          <a:p>
            <a:r>
              <a:rPr lang="en-US" sz="2400" dirty="0">
                <a:solidFill>
                  <a:schemeClr val="bg1"/>
                </a:solidFill>
                <a:latin typeface="+mj-lt"/>
              </a:rPr>
              <a:t>Based on an analysis of projects completed in the benchmarked industrial parks in Tuscarawas and Muskingum Counties, the Port Authority will need to offer 50% to 100% abatement for a period of 10 years. </a:t>
            </a:r>
          </a:p>
        </p:txBody>
      </p:sp>
      <p:sp>
        <p:nvSpPr>
          <p:cNvPr id="4" name="Slide Number Placeholder 3">
            <a:extLst>
              <a:ext uri="{FF2B5EF4-FFF2-40B4-BE49-F238E27FC236}">
                <a16:creationId xmlns:a16="http://schemas.microsoft.com/office/drawing/2014/main" xmlns="" id="{D9C4FCBE-CDB6-7149-835C-99E4EF761B2E}"/>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16</a:t>
            </a:fld>
            <a:endParaRPr lang="en-US"/>
          </a:p>
        </p:txBody>
      </p:sp>
    </p:spTree>
    <p:extLst>
      <p:ext uri="{BB962C8B-B14F-4D97-AF65-F5344CB8AC3E}">
        <p14:creationId xmlns:p14="http://schemas.microsoft.com/office/powerpoint/2010/main" val="155638611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77C3E9-5BB5-7B44-89E5-34272624B2F8}"/>
              </a:ext>
            </a:extLst>
          </p:cNvPr>
          <p:cNvSpPr>
            <a:spLocks noGrp="1"/>
          </p:cNvSpPr>
          <p:nvPr>
            <p:ph type="title"/>
          </p:nvPr>
        </p:nvSpPr>
        <p:spPr>
          <a:xfrm>
            <a:off x="2231136" y="964692"/>
            <a:ext cx="7729728" cy="1188720"/>
          </a:xfrm>
        </p:spPr>
        <p:txBody>
          <a:bodyPr>
            <a:normAutofit/>
          </a:bodyPr>
          <a:lstStyle/>
          <a:p>
            <a:r>
              <a:rPr lang="en-US"/>
              <a:t>Economic impact of </a:t>
            </a:r>
            <a:br>
              <a:rPr lang="en-US"/>
            </a:br>
            <a:r>
              <a:rPr lang="en-US"/>
              <a:t>industrial parks</a:t>
            </a:r>
            <a:endParaRPr lang="en-US" dirty="0"/>
          </a:p>
        </p:txBody>
      </p:sp>
      <p:graphicFrame>
        <p:nvGraphicFramePr>
          <p:cNvPr id="6" name="Content Placeholder 2">
            <a:extLst>
              <a:ext uri="{FF2B5EF4-FFF2-40B4-BE49-F238E27FC236}">
                <a16:creationId xmlns:a16="http://schemas.microsoft.com/office/drawing/2014/main" xmlns="" id="{C9EDFDFD-CADB-434A-8AA3-48BA5D8BFE7F}"/>
              </a:ext>
            </a:extLst>
          </p:cNvPr>
          <p:cNvGraphicFramePr>
            <a:graphicFrameLocks noGrp="1"/>
          </p:cNvGraphicFramePr>
          <p:nvPr>
            <p:ph idx="1"/>
            <p:extLst>
              <p:ext uri="{D42A27DB-BD31-4B8C-83A1-F6EECF244321}">
                <p14:modId xmlns:p14="http://schemas.microsoft.com/office/powerpoint/2010/main" val="4036894602"/>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AE02B75B-DD70-094A-AFDC-57DEF26D9F14}"/>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17</a:t>
            </a:fld>
            <a:endParaRPr lang="en-US"/>
          </a:p>
        </p:txBody>
      </p:sp>
    </p:spTree>
    <p:extLst>
      <p:ext uri="{BB962C8B-B14F-4D97-AF65-F5344CB8AC3E}">
        <p14:creationId xmlns:p14="http://schemas.microsoft.com/office/powerpoint/2010/main" val="4064725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5E5436DB-4E8B-43A5-AE55-1C527B62E2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8580EF6-23FA-C54C-9C0C-485EFAF93BBA}"/>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2100">
                <a:solidFill>
                  <a:srgbClr val="FFFFFF"/>
                </a:solidFill>
              </a:rPr>
              <a:t>Economic Development </a:t>
            </a:r>
            <a:br>
              <a:rPr lang="en-US" sz="2100">
                <a:solidFill>
                  <a:srgbClr val="FFFFFF"/>
                </a:solidFill>
              </a:rPr>
            </a:br>
            <a:r>
              <a:rPr lang="en-US" sz="2100">
                <a:solidFill>
                  <a:srgbClr val="FFFFFF"/>
                </a:solidFill>
              </a:rPr>
              <a:t>Action Plan Steps</a:t>
            </a:r>
          </a:p>
        </p:txBody>
      </p:sp>
      <p:sp>
        <p:nvSpPr>
          <p:cNvPr id="3" name="Content Placeholder 2">
            <a:extLst>
              <a:ext uri="{FF2B5EF4-FFF2-40B4-BE49-F238E27FC236}">
                <a16:creationId xmlns:a16="http://schemas.microsoft.com/office/drawing/2014/main" xmlns="" id="{19E5555A-6CA7-324F-A1C4-615D09F3DC35}"/>
              </a:ext>
            </a:extLst>
          </p:cNvPr>
          <p:cNvSpPr>
            <a:spLocks noGrp="1"/>
          </p:cNvSpPr>
          <p:nvPr>
            <p:ph idx="1"/>
          </p:nvPr>
        </p:nvSpPr>
        <p:spPr>
          <a:xfrm>
            <a:off x="6011332" y="1151467"/>
            <a:ext cx="5113349" cy="4746413"/>
          </a:xfrm>
        </p:spPr>
        <p:txBody>
          <a:bodyPr anchor="ctr">
            <a:normAutofit/>
          </a:bodyPr>
          <a:lstStyle/>
          <a:p>
            <a:pPr marL="342900" lvl="0" indent="-342900">
              <a:buFont typeface="+mj-lt"/>
              <a:buAutoNum type="arabicPeriod"/>
            </a:pPr>
            <a:r>
              <a:rPr lang="en-US" dirty="0">
                <a:solidFill>
                  <a:srgbClr val="404040"/>
                </a:solidFill>
              </a:rPr>
              <a:t>Coshocton Port Authority should implement an existing industry support program to provide expansion and workforce assistance by:</a:t>
            </a:r>
          </a:p>
          <a:p>
            <a:pPr lvl="1"/>
            <a:r>
              <a:rPr lang="en-US" dirty="0">
                <a:solidFill>
                  <a:srgbClr val="404040"/>
                </a:solidFill>
              </a:rPr>
              <a:t>Developing a list of companies to visit on an annual basis </a:t>
            </a:r>
          </a:p>
          <a:p>
            <a:pPr lvl="1"/>
            <a:r>
              <a:rPr lang="en-US" dirty="0">
                <a:solidFill>
                  <a:srgbClr val="404040"/>
                </a:solidFill>
              </a:rPr>
              <a:t>Investigate using a BR&amp;E Software</a:t>
            </a:r>
          </a:p>
          <a:p>
            <a:pPr lvl="1"/>
            <a:r>
              <a:rPr lang="en-US" dirty="0">
                <a:solidFill>
                  <a:srgbClr val="404040"/>
                </a:solidFill>
              </a:rPr>
              <a:t>Assisting with identifying and procuring project financing, state and local incentive programs</a:t>
            </a:r>
          </a:p>
          <a:p>
            <a:pPr lvl="1"/>
            <a:r>
              <a:rPr lang="en-US" dirty="0">
                <a:solidFill>
                  <a:srgbClr val="404040"/>
                </a:solidFill>
              </a:rPr>
              <a:t>Providing government procurement assistance</a:t>
            </a:r>
          </a:p>
          <a:p>
            <a:pPr lvl="1"/>
            <a:r>
              <a:rPr lang="en-US" dirty="0">
                <a:solidFill>
                  <a:srgbClr val="404040"/>
                </a:solidFill>
              </a:rPr>
              <a:t>Conducting wage &amp; benefit surveys</a:t>
            </a:r>
          </a:p>
          <a:p>
            <a:pPr lvl="1"/>
            <a:r>
              <a:rPr lang="en-US" dirty="0">
                <a:solidFill>
                  <a:srgbClr val="404040"/>
                </a:solidFill>
              </a:rPr>
              <a:t>Forming a Manufacturer’s Roundtable</a:t>
            </a:r>
          </a:p>
        </p:txBody>
      </p:sp>
      <p:sp>
        <p:nvSpPr>
          <p:cNvPr id="4" name="Slide Number Placeholder 3">
            <a:extLst>
              <a:ext uri="{FF2B5EF4-FFF2-40B4-BE49-F238E27FC236}">
                <a16:creationId xmlns:a16="http://schemas.microsoft.com/office/drawing/2014/main" xmlns="" id="{9FDD57EE-05E7-7B4C-8AA4-3652DBF77A87}"/>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18</a:t>
            </a:fld>
            <a:endParaRPr lang="en-US"/>
          </a:p>
        </p:txBody>
      </p:sp>
    </p:spTree>
    <p:extLst>
      <p:ext uri="{BB962C8B-B14F-4D97-AF65-F5344CB8AC3E}">
        <p14:creationId xmlns:p14="http://schemas.microsoft.com/office/powerpoint/2010/main" val="249423340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5E5436DB-4E8B-43A5-AE55-1C527B62E2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8580EF6-23FA-C54C-9C0C-485EFAF93BBA}"/>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2100">
                <a:solidFill>
                  <a:srgbClr val="FFFFFF"/>
                </a:solidFill>
              </a:rPr>
              <a:t>Economic Development </a:t>
            </a:r>
            <a:br>
              <a:rPr lang="en-US" sz="2100">
                <a:solidFill>
                  <a:srgbClr val="FFFFFF"/>
                </a:solidFill>
              </a:rPr>
            </a:br>
            <a:r>
              <a:rPr lang="en-US" sz="2100">
                <a:solidFill>
                  <a:srgbClr val="FFFFFF"/>
                </a:solidFill>
              </a:rPr>
              <a:t>Action Plan Steps</a:t>
            </a:r>
          </a:p>
        </p:txBody>
      </p:sp>
      <p:sp>
        <p:nvSpPr>
          <p:cNvPr id="3" name="Content Placeholder 2">
            <a:extLst>
              <a:ext uri="{FF2B5EF4-FFF2-40B4-BE49-F238E27FC236}">
                <a16:creationId xmlns:a16="http://schemas.microsoft.com/office/drawing/2014/main" xmlns="" id="{19E5555A-6CA7-324F-A1C4-615D09F3DC35}"/>
              </a:ext>
            </a:extLst>
          </p:cNvPr>
          <p:cNvSpPr>
            <a:spLocks noGrp="1"/>
          </p:cNvSpPr>
          <p:nvPr>
            <p:ph idx="1"/>
          </p:nvPr>
        </p:nvSpPr>
        <p:spPr>
          <a:xfrm>
            <a:off x="6011332" y="1151467"/>
            <a:ext cx="5113349" cy="4746413"/>
          </a:xfrm>
        </p:spPr>
        <p:txBody>
          <a:bodyPr anchor="ctr">
            <a:normAutofit fontScale="77500" lnSpcReduction="20000"/>
          </a:bodyPr>
          <a:lstStyle/>
          <a:p>
            <a:pPr marL="342900" lvl="0" indent="-342900">
              <a:buFont typeface="+mj-lt"/>
              <a:buAutoNum type="arabicPeriod" startAt="2"/>
            </a:pPr>
            <a:r>
              <a:rPr lang="en-US" dirty="0"/>
              <a:t>Coshocton Port Authority should leverage APEG and JobsOhio to launch an attraction and marketing campaign aimed at food processing companies by:</a:t>
            </a:r>
          </a:p>
          <a:p>
            <a:pPr lvl="1"/>
            <a:r>
              <a:rPr lang="en-US" dirty="0"/>
              <a:t>Redevelop the Port Authority web site to better promote the County, define the Port Authority as the economic development organization for the County. </a:t>
            </a:r>
          </a:p>
          <a:p>
            <a:pPr lvl="1"/>
            <a:r>
              <a:rPr lang="en-US" dirty="0"/>
              <a:t>Attend food processing industry trade shows and events with APEG and JobsOhio</a:t>
            </a:r>
          </a:p>
          <a:p>
            <a:pPr lvl="1"/>
            <a:r>
              <a:rPr lang="en-US" dirty="0"/>
              <a:t>Utilize APEG and JobsOhio vast network of food processing companies with operations and headquarters in Ohio.</a:t>
            </a:r>
          </a:p>
          <a:p>
            <a:pPr lvl="1"/>
            <a:r>
              <a:rPr lang="en-US" dirty="0"/>
              <a:t>Identify and approach the top 50 food processing companies in the United States about the benefits of locating in the County.</a:t>
            </a:r>
          </a:p>
          <a:p>
            <a:pPr lvl="1"/>
            <a:r>
              <a:rPr lang="en-US" dirty="0"/>
              <a:t>Internet/website and social media efforts to coordinate advertisements and direct contact campaign through social media sites such as LinkedIn, Google, Twitter, Facebook and industry trade association sites to drive traffic to the Port Authority website.</a:t>
            </a:r>
          </a:p>
          <a:p>
            <a:pPr lvl="1"/>
            <a:r>
              <a:rPr lang="en-US" dirty="0"/>
              <a:t>Participating with APEG and JobsOhio in targeted trade association events such as the Industrial Asset Management Council, Site Selectors Guild and CoreNet events which are populated by national corporate site location consultants.</a:t>
            </a:r>
          </a:p>
          <a:p>
            <a:pPr lvl="1"/>
            <a:r>
              <a:rPr lang="en-US" dirty="0"/>
              <a:t>Direct mail campaigns to launch a targeted direct mail campaign communicating the County’s benefits to select companies in food processing. </a:t>
            </a:r>
          </a:p>
        </p:txBody>
      </p:sp>
      <p:sp>
        <p:nvSpPr>
          <p:cNvPr id="4" name="Slide Number Placeholder 3">
            <a:extLst>
              <a:ext uri="{FF2B5EF4-FFF2-40B4-BE49-F238E27FC236}">
                <a16:creationId xmlns:a16="http://schemas.microsoft.com/office/drawing/2014/main" xmlns="" id="{9FDD57EE-05E7-7B4C-8AA4-3652DBF77A87}"/>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19</a:t>
            </a:fld>
            <a:endParaRPr lang="en-US"/>
          </a:p>
        </p:txBody>
      </p:sp>
    </p:spTree>
    <p:extLst>
      <p:ext uri="{BB962C8B-B14F-4D97-AF65-F5344CB8AC3E}">
        <p14:creationId xmlns:p14="http://schemas.microsoft.com/office/powerpoint/2010/main" val="345653682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83C47-3ABE-4640-B291-C73103164E67}"/>
              </a:ext>
            </a:extLst>
          </p:cNvPr>
          <p:cNvSpPr>
            <a:spLocks noGrp="1"/>
          </p:cNvSpPr>
          <p:nvPr>
            <p:ph type="title"/>
          </p:nvPr>
        </p:nvSpPr>
        <p:spPr>
          <a:xfrm>
            <a:off x="2231136" y="422826"/>
            <a:ext cx="7729728" cy="1188720"/>
          </a:xfrm>
          <a:prstGeom prst="ellipse">
            <a:avLst/>
          </a:prstGeom>
        </p:spPr>
        <p:txBody>
          <a:bodyPr>
            <a:normAutofit/>
          </a:bodyPr>
          <a:lstStyle/>
          <a:p>
            <a:r>
              <a:rPr lang="en-US"/>
              <a:t>introduction</a:t>
            </a:r>
          </a:p>
        </p:txBody>
      </p:sp>
      <p:graphicFrame>
        <p:nvGraphicFramePr>
          <p:cNvPr id="18" name="Content Placeholder 2">
            <a:extLst>
              <a:ext uri="{FF2B5EF4-FFF2-40B4-BE49-F238E27FC236}">
                <a16:creationId xmlns:a16="http://schemas.microsoft.com/office/drawing/2014/main" xmlns="" id="{1DA80637-4623-414B-92A5-B52210B5395B}"/>
              </a:ext>
            </a:extLst>
          </p:cNvPr>
          <p:cNvGraphicFramePr>
            <a:graphicFrameLocks noGrp="1"/>
          </p:cNvGraphicFramePr>
          <p:nvPr>
            <p:ph idx="1"/>
            <p:extLst>
              <p:ext uri="{D42A27DB-BD31-4B8C-83A1-F6EECF244321}">
                <p14:modId xmlns:p14="http://schemas.microsoft.com/office/powerpoint/2010/main" val="30701085"/>
              </p:ext>
            </p:extLst>
          </p:nvPr>
        </p:nvGraphicFramePr>
        <p:xfrm>
          <a:off x="965200" y="1761067"/>
          <a:ext cx="10566400" cy="4148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4E296F0C-889C-9C45-8B41-F05E0E656242}"/>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2</a:t>
            </a:fld>
            <a:endParaRPr lang="en-US"/>
          </a:p>
        </p:txBody>
      </p:sp>
    </p:spTree>
    <p:extLst>
      <p:ext uri="{BB962C8B-B14F-4D97-AF65-F5344CB8AC3E}">
        <p14:creationId xmlns:p14="http://schemas.microsoft.com/office/powerpoint/2010/main" val="3514077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5E5436DB-4E8B-43A5-AE55-1C527B62E2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8580EF6-23FA-C54C-9C0C-485EFAF93BBA}"/>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2100">
                <a:solidFill>
                  <a:srgbClr val="FFFFFF"/>
                </a:solidFill>
              </a:rPr>
              <a:t>Economic Development </a:t>
            </a:r>
            <a:br>
              <a:rPr lang="en-US" sz="2100">
                <a:solidFill>
                  <a:srgbClr val="FFFFFF"/>
                </a:solidFill>
              </a:rPr>
            </a:br>
            <a:r>
              <a:rPr lang="en-US" sz="2100">
                <a:solidFill>
                  <a:srgbClr val="FFFFFF"/>
                </a:solidFill>
              </a:rPr>
              <a:t>Action Plan Steps</a:t>
            </a:r>
          </a:p>
        </p:txBody>
      </p:sp>
      <p:sp>
        <p:nvSpPr>
          <p:cNvPr id="3" name="Content Placeholder 2">
            <a:extLst>
              <a:ext uri="{FF2B5EF4-FFF2-40B4-BE49-F238E27FC236}">
                <a16:creationId xmlns:a16="http://schemas.microsoft.com/office/drawing/2014/main" xmlns="" id="{19E5555A-6CA7-324F-A1C4-615D09F3DC35}"/>
              </a:ext>
            </a:extLst>
          </p:cNvPr>
          <p:cNvSpPr>
            <a:spLocks noGrp="1"/>
          </p:cNvSpPr>
          <p:nvPr>
            <p:ph idx="1"/>
          </p:nvPr>
        </p:nvSpPr>
        <p:spPr>
          <a:xfrm>
            <a:off x="6011332" y="1151467"/>
            <a:ext cx="5113349" cy="4746413"/>
          </a:xfrm>
        </p:spPr>
        <p:txBody>
          <a:bodyPr anchor="ctr">
            <a:normAutofit fontScale="92500"/>
          </a:bodyPr>
          <a:lstStyle/>
          <a:p>
            <a:pPr marL="342900" lvl="0" indent="-342900">
              <a:buFont typeface="+mj-lt"/>
              <a:buAutoNum type="arabicPeriod" startAt="3"/>
            </a:pPr>
            <a:r>
              <a:rPr lang="en-US" dirty="0"/>
              <a:t>Coshocton Port Authority should engage wood manufacturers in the County and in neighboring counties to understand their transportation needs to help them grow by:</a:t>
            </a:r>
          </a:p>
          <a:p>
            <a:pPr lvl="1"/>
            <a:r>
              <a:rPr lang="en-US" dirty="0"/>
              <a:t>Setting up one-on-one meetings with wood manufacturers in Coshocton County.</a:t>
            </a:r>
          </a:p>
          <a:p>
            <a:pPr lvl="1"/>
            <a:r>
              <a:rPr lang="en-US" dirty="0"/>
              <a:t>Meeting with economic development officials in Holmes County to understand how they have addressed the needs of wood manufacturers.</a:t>
            </a:r>
          </a:p>
          <a:p>
            <a:pPr lvl="1"/>
            <a:r>
              <a:rPr lang="en-US" dirty="0"/>
              <a:t>Developing a Coshocton Wood Manufacturer Council to allow for an exchange of ideas between the companies.</a:t>
            </a:r>
          </a:p>
          <a:p>
            <a:pPr lvl="1"/>
            <a:r>
              <a:rPr lang="en-US" dirty="0"/>
              <a:t>Identifying buildings in Coshocton that would allow wood manufacturers to expand and grow operations.</a:t>
            </a:r>
          </a:p>
          <a:p>
            <a:pPr lvl="1"/>
            <a:r>
              <a:rPr lang="en-US" dirty="0"/>
              <a:t>Working with the County Engineer to identify the most heavily traveled transportation routes and determining what steps are needed to improve those routes.</a:t>
            </a:r>
          </a:p>
        </p:txBody>
      </p:sp>
      <p:sp>
        <p:nvSpPr>
          <p:cNvPr id="4" name="Slide Number Placeholder 3">
            <a:extLst>
              <a:ext uri="{FF2B5EF4-FFF2-40B4-BE49-F238E27FC236}">
                <a16:creationId xmlns:a16="http://schemas.microsoft.com/office/drawing/2014/main" xmlns="" id="{9FDD57EE-05E7-7B4C-8AA4-3652DBF77A87}"/>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20</a:t>
            </a:fld>
            <a:endParaRPr lang="en-US"/>
          </a:p>
        </p:txBody>
      </p:sp>
    </p:spTree>
    <p:extLst>
      <p:ext uri="{BB962C8B-B14F-4D97-AF65-F5344CB8AC3E}">
        <p14:creationId xmlns:p14="http://schemas.microsoft.com/office/powerpoint/2010/main" val="318817534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5E5436DB-4E8B-43A5-AE55-1C527B62E2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8580EF6-23FA-C54C-9C0C-485EFAF93BBA}"/>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2100">
                <a:solidFill>
                  <a:srgbClr val="FFFFFF"/>
                </a:solidFill>
              </a:rPr>
              <a:t>Economic Development </a:t>
            </a:r>
            <a:br>
              <a:rPr lang="en-US" sz="2100">
                <a:solidFill>
                  <a:srgbClr val="FFFFFF"/>
                </a:solidFill>
              </a:rPr>
            </a:br>
            <a:r>
              <a:rPr lang="en-US" sz="2100">
                <a:solidFill>
                  <a:srgbClr val="FFFFFF"/>
                </a:solidFill>
              </a:rPr>
              <a:t>Action Plan Steps</a:t>
            </a:r>
          </a:p>
        </p:txBody>
      </p:sp>
      <p:sp>
        <p:nvSpPr>
          <p:cNvPr id="3" name="Content Placeholder 2">
            <a:extLst>
              <a:ext uri="{FF2B5EF4-FFF2-40B4-BE49-F238E27FC236}">
                <a16:creationId xmlns:a16="http://schemas.microsoft.com/office/drawing/2014/main" xmlns="" id="{19E5555A-6CA7-324F-A1C4-615D09F3DC35}"/>
              </a:ext>
            </a:extLst>
          </p:cNvPr>
          <p:cNvSpPr>
            <a:spLocks noGrp="1"/>
          </p:cNvSpPr>
          <p:nvPr>
            <p:ph idx="1"/>
          </p:nvPr>
        </p:nvSpPr>
        <p:spPr>
          <a:xfrm>
            <a:off x="6011332" y="1151467"/>
            <a:ext cx="5113349" cy="4746413"/>
          </a:xfrm>
        </p:spPr>
        <p:txBody>
          <a:bodyPr anchor="ctr">
            <a:normAutofit fontScale="77500" lnSpcReduction="20000"/>
          </a:bodyPr>
          <a:lstStyle/>
          <a:p>
            <a:pPr marL="342900" lvl="0" indent="-342900">
              <a:buFont typeface="+mj-lt"/>
              <a:buAutoNum type="arabicPeriod" startAt="4"/>
            </a:pPr>
            <a:r>
              <a:rPr lang="en-US" dirty="0"/>
              <a:t>Coshocton Port Authority should work with its education partners to establish an occupational marketing campaign to provide a pipeline of manufacturing workers by:</a:t>
            </a:r>
          </a:p>
          <a:p>
            <a:pPr lvl="1"/>
            <a:r>
              <a:rPr lang="en-US" dirty="0"/>
              <a:t>Identifying workforce and industry partners to develop a skills gap/human resources committee to specifically monitor, address and provide programming for the community’s existing skills gap.</a:t>
            </a:r>
            <a:endParaRPr lang="en-US" sz="1400" dirty="0"/>
          </a:p>
          <a:p>
            <a:pPr lvl="1"/>
            <a:r>
              <a:rPr lang="en-US" dirty="0"/>
              <a:t>Promoting manufacturing and transportation jobs amongst middle and high-school guidance counselors, teachers and students as well as with those seeking work in the region.</a:t>
            </a:r>
            <a:endParaRPr lang="en-US" sz="1400" dirty="0"/>
          </a:p>
          <a:p>
            <a:pPr lvl="1"/>
            <a:r>
              <a:rPr lang="en-US" dirty="0"/>
              <a:t>Create and distribute a workforce survey to area manufacturers to identify the specific occupations where a skills gap exists. </a:t>
            </a:r>
            <a:endParaRPr lang="en-US" sz="1400" dirty="0"/>
          </a:p>
          <a:p>
            <a:pPr lvl="1"/>
            <a:r>
              <a:rPr lang="en-US" dirty="0"/>
              <a:t>Coordinate with existing industry, various school districts, and Central Ohio Technical College to develop internships and apprenticeships programming. </a:t>
            </a:r>
            <a:endParaRPr lang="en-US" sz="1400" dirty="0"/>
          </a:p>
          <a:p>
            <a:pPr lvl="1"/>
            <a:r>
              <a:rPr lang="en-US" dirty="0"/>
              <a:t>Bus tours of manufacturers in Coshocton County for students, parents, teachers and guidance counselors. </a:t>
            </a:r>
            <a:endParaRPr lang="en-US" sz="1400" dirty="0"/>
          </a:p>
          <a:p>
            <a:pPr lvl="1"/>
            <a:r>
              <a:rPr lang="en-US" dirty="0"/>
              <a:t>Raising funds from area companies, local governments and the state of Ohio to create a pool of funding that students can use for scholarships at Coshocton County educational institutions and apprenticeships at local businesses. </a:t>
            </a:r>
            <a:endParaRPr lang="en-US" sz="1400" dirty="0"/>
          </a:p>
          <a:p>
            <a:pPr lvl="1"/>
            <a:r>
              <a:rPr lang="en-US" dirty="0"/>
              <a:t>General education and marketing of students, parents, teachers, and guidance counselors through social media, traditional media, and outreach in the schools.  </a:t>
            </a:r>
            <a:endParaRPr lang="en-US" sz="1400" dirty="0"/>
          </a:p>
        </p:txBody>
      </p:sp>
      <p:sp>
        <p:nvSpPr>
          <p:cNvPr id="4" name="Slide Number Placeholder 3">
            <a:extLst>
              <a:ext uri="{FF2B5EF4-FFF2-40B4-BE49-F238E27FC236}">
                <a16:creationId xmlns:a16="http://schemas.microsoft.com/office/drawing/2014/main" xmlns="" id="{9FDD57EE-05E7-7B4C-8AA4-3652DBF77A87}"/>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21</a:t>
            </a:fld>
            <a:endParaRPr lang="en-US"/>
          </a:p>
        </p:txBody>
      </p:sp>
    </p:spTree>
    <p:extLst>
      <p:ext uri="{BB962C8B-B14F-4D97-AF65-F5344CB8AC3E}">
        <p14:creationId xmlns:p14="http://schemas.microsoft.com/office/powerpoint/2010/main" val="171944284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5E5436DB-4E8B-43A5-AE55-1C527B62E2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8580EF6-23FA-C54C-9C0C-485EFAF93BBA}"/>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2100">
                <a:solidFill>
                  <a:srgbClr val="FFFFFF"/>
                </a:solidFill>
              </a:rPr>
              <a:t>Economic Development </a:t>
            </a:r>
            <a:br>
              <a:rPr lang="en-US" sz="2100">
                <a:solidFill>
                  <a:srgbClr val="FFFFFF"/>
                </a:solidFill>
              </a:rPr>
            </a:br>
            <a:r>
              <a:rPr lang="en-US" sz="2100">
                <a:solidFill>
                  <a:srgbClr val="FFFFFF"/>
                </a:solidFill>
              </a:rPr>
              <a:t>Action Plan Steps</a:t>
            </a:r>
          </a:p>
        </p:txBody>
      </p:sp>
      <p:sp>
        <p:nvSpPr>
          <p:cNvPr id="3" name="Content Placeholder 2">
            <a:extLst>
              <a:ext uri="{FF2B5EF4-FFF2-40B4-BE49-F238E27FC236}">
                <a16:creationId xmlns:a16="http://schemas.microsoft.com/office/drawing/2014/main" xmlns="" id="{19E5555A-6CA7-324F-A1C4-615D09F3DC35}"/>
              </a:ext>
            </a:extLst>
          </p:cNvPr>
          <p:cNvSpPr>
            <a:spLocks noGrp="1"/>
          </p:cNvSpPr>
          <p:nvPr>
            <p:ph idx="1"/>
          </p:nvPr>
        </p:nvSpPr>
        <p:spPr>
          <a:xfrm>
            <a:off x="6011332" y="1151467"/>
            <a:ext cx="5113349" cy="4746413"/>
          </a:xfrm>
        </p:spPr>
        <p:txBody>
          <a:bodyPr anchor="ctr">
            <a:normAutofit fontScale="92500" lnSpcReduction="10000"/>
          </a:bodyPr>
          <a:lstStyle/>
          <a:p>
            <a:pPr marL="342900" lvl="0" indent="-342900">
              <a:buFont typeface="+mj-lt"/>
              <a:buAutoNum type="arabicPeriod" startAt="5"/>
            </a:pPr>
            <a:r>
              <a:rPr lang="en-US" dirty="0"/>
              <a:t>Coshocton Port Authority should launch a fundraising campaign to attract additional public and private sector dollars to the organization by:</a:t>
            </a:r>
          </a:p>
          <a:p>
            <a:pPr lvl="1"/>
            <a:r>
              <a:rPr lang="en-US" dirty="0"/>
              <a:t>Establishing a fundraising committee within the Board of Directors</a:t>
            </a:r>
          </a:p>
          <a:p>
            <a:pPr lvl="1"/>
            <a:r>
              <a:rPr lang="en-US" dirty="0"/>
              <a:t>Developing a fundraising goal that is realistic and can be applied to the economic development efforts of the Coshocton Port Authority.</a:t>
            </a:r>
          </a:p>
          <a:p>
            <a:pPr lvl="1"/>
            <a:r>
              <a:rPr lang="en-US" dirty="0"/>
              <a:t>Using the Coshocton Port Authority Business/Industrial Park Strategic Plan as a basis to approach existing and new investors to take ownership of the Action Plan and become stewards in its success through 2025.</a:t>
            </a:r>
          </a:p>
          <a:p>
            <a:pPr lvl="1"/>
            <a:r>
              <a:rPr lang="en-US" dirty="0"/>
              <a:t>Expand the Fundraising Committee to include outside local business and community leaders with influence in economic development.</a:t>
            </a:r>
          </a:p>
          <a:p>
            <a:pPr lvl="1"/>
            <a:r>
              <a:rPr lang="en-US" dirty="0"/>
              <a:t>Setting up focus groups and one-on-one interviews with new and prospective investors to gauge their level of interest in investing in Coshocton Port Authority.</a:t>
            </a:r>
          </a:p>
        </p:txBody>
      </p:sp>
      <p:sp>
        <p:nvSpPr>
          <p:cNvPr id="4" name="Slide Number Placeholder 3">
            <a:extLst>
              <a:ext uri="{FF2B5EF4-FFF2-40B4-BE49-F238E27FC236}">
                <a16:creationId xmlns:a16="http://schemas.microsoft.com/office/drawing/2014/main" xmlns="" id="{9FDD57EE-05E7-7B4C-8AA4-3652DBF77A87}"/>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22</a:t>
            </a:fld>
            <a:endParaRPr lang="en-US"/>
          </a:p>
        </p:txBody>
      </p:sp>
    </p:spTree>
    <p:extLst>
      <p:ext uri="{BB962C8B-B14F-4D97-AF65-F5344CB8AC3E}">
        <p14:creationId xmlns:p14="http://schemas.microsoft.com/office/powerpoint/2010/main" val="363622412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F2F886-BE7E-CF4A-9024-C03F2D8ED8C2}"/>
              </a:ext>
            </a:extLst>
          </p:cNvPr>
          <p:cNvSpPr>
            <a:spLocks noGrp="1"/>
          </p:cNvSpPr>
          <p:nvPr>
            <p:ph type="title"/>
          </p:nvPr>
        </p:nvSpPr>
        <p:spPr>
          <a:xfrm>
            <a:off x="2231136" y="964692"/>
            <a:ext cx="7729728" cy="1188720"/>
          </a:xfrm>
        </p:spPr>
        <p:txBody>
          <a:bodyPr>
            <a:normAutofit/>
          </a:bodyPr>
          <a:lstStyle/>
          <a:p>
            <a:r>
              <a:rPr lang="en-US"/>
              <a:t>Questions and Comments</a:t>
            </a:r>
            <a:endParaRPr lang="en-US" dirty="0"/>
          </a:p>
        </p:txBody>
      </p:sp>
      <p:graphicFrame>
        <p:nvGraphicFramePr>
          <p:cNvPr id="6" name="Content Placeholder 2">
            <a:extLst>
              <a:ext uri="{FF2B5EF4-FFF2-40B4-BE49-F238E27FC236}">
                <a16:creationId xmlns:a16="http://schemas.microsoft.com/office/drawing/2014/main" xmlns="" id="{0CC4C956-1C48-4BA6-9ACF-CCDD0AF7E783}"/>
              </a:ext>
            </a:extLst>
          </p:cNvPr>
          <p:cNvGraphicFramePr>
            <a:graphicFrameLocks noGrp="1"/>
          </p:cNvGraphicFramePr>
          <p:nvPr>
            <p:ph idx="1"/>
            <p:extLst>
              <p:ext uri="{D42A27DB-BD31-4B8C-83A1-F6EECF244321}">
                <p14:modId xmlns:p14="http://schemas.microsoft.com/office/powerpoint/2010/main" val="4072193196"/>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5A649737-3C3A-D145-B1B0-CAB40D3450EB}"/>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23</a:t>
            </a:fld>
            <a:endParaRPr lang="en-US"/>
          </a:p>
        </p:txBody>
      </p:sp>
    </p:spTree>
    <p:extLst>
      <p:ext uri="{BB962C8B-B14F-4D97-AF65-F5344CB8AC3E}">
        <p14:creationId xmlns:p14="http://schemas.microsoft.com/office/powerpoint/2010/main" val="193428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B9ABFF-8CC3-BE43-B3B6-5938490271E4}"/>
              </a:ext>
            </a:extLst>
          </p:cNvPr>
          <p:cNvSpPr>
            <a:spLocks noGrp="1"/>
          </p:cNvSpPr>
          <p:nvPr>
            <p:ph type="title"/>
          </p:nvPr>
        </p:nvSpPr>
        <p:spPr>
          <a:xfrm>
            <a:off x="2231136" y="287358"/>
            <a:ext cx="7729728" cy="1188720"/>
          </a:xfrm>
        </p:spPr>
        <p:txBody>
          <a:bodyPr>
            <a:normAutofit/>
          </a:bodyPr>
          <a:lstStyle/>
          <a:p>
            <a:r>
              <a:rPr lang="en-US"/>
              <a:t>Project Approach</a:t>
            </a:r>
            <a:endParaRPr lang="en-US" dirty="0"/>
          </a:p>
        </p:txBody>
      </p:sp>
      <p:sp>
        <p:nvSpPr>
          <p:cNvPr id="4" name="Slide Number Placeholder 3">
            <a:extLst>
              <a:ext uri="{FF2B5EF4-FFF2-40B4-BE49-F238E27FC236}">
                <a16:creationId xmlns:a16="http://schemas.microsoft.com/office/drawing/2014/main" xmlns="" id="{2DF4C74E-2B5E-C643-AA14-D869E8952E4A}"/>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3</a:t>
            </a:fld>
            <a:endParaRPr lang="en-US"/>
          </a:p>
        </p:txBody>
      </p:sp>
      <p:graphicFrame>
        <p:nvGraphicFramePr>
          <p:cNvPr id="5" name="Content Placeholder 5">
            <a:extLst>
              <a:ext uri="{FF2B5EF4-FFF2-40B4-BE49-F238E27FC236}">
                <a16:creationId xmlns:a16="http://schemas.microsoft.com/office/drawing/2014/main" xmlns="" id="{ED70E882-133A-EE4B-9B53-585AEBA41382}"/>
              </a:ext>
            </a:extLst>
          </p:cNvPr>
          <p:cNvGraphicFramePr>
            <a:graphicFrameLocks noGrp="1"/>
          </p:cNvGraphicFramePr>
          <p:nvPr>
            <p:ph idx="1"/>
            <p:extLst>
              <p:ext uri="{D42A27DB-BD31-4B8C-83A1-F6EECF244321}">
                <p14:modId xmlns:p14="http://schemas.microsoft.com/office/powerpoint/2010/main" val="161654904"/>
              </p:ext>
            </p:extLst>
          </p:nvPr>
        </p:nvGraphicFramePr>
        <p:xfrm>
          <a:off x="558800" y="1710267"/>
          <a:ext cx="11328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659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B403EBD-907E-4D59-98D4-A72CD1063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0FB80B2-205D-7744-ABC7-67E64E2EF1AB}"/>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a:solidFill>
                  <a:schemeClr val="tx1"/>
                </a:solidFill>
              </a:rPr>
              <a:t>TOP line Goals</a:t>
            </a:r>
          </a:p>
        </p:txBody>
      </p:sp>
      <p:sp>
        <p:nvSpPr>
          <p:cNvPr id="3" name="Content Placeholder 2">
            <a:extLst>
              <a:ext uri="{FF2B5EF4-FFF2-40B4-BE49-F238E27FC236}">
                <a16:creationId xmlns:a16="http://schemas.microsoft.com/office/drawing/2014/main" xmlns="" id="{C8E78D67-82BE-8046-885F-EAD052AE2956}"/>
              </a:ext>
            </a:extLst>
          </p:cNvPr>
          <p:cNvSpPr>
            <a:spLocks noGrp="1"/>
          </p:cNvSpPr>
          <p:nvPr>
            <p:ph idx="1"/>
          </p:nvPr>
        </p:nvSpPr>
        <p:spPr>
          <a:xfrm>
            <a:off x="6049182" y="802638"/>
            <a:ext cx="5408696" cy="5252722"/>
          </a:xfrm>
        </p:spPr>
        <p:txBody>
          <a:bodyPr anchor="ctr">
            <a:normAutofit/>
          </a:bodyPr>
          <a:lstStyle/>
          <a:p>
            <a:pPr lvl="0"/>
            <a:r>
              <a:rPr lang="en-US" sz="4000" dirty="0">
                <a:solidFill>
                  <a:schemeClr val="bg1"/>
                </a:solidFill>
              </a:rPr>
              <a:t>By 2025</a:t>
            </a:r>
          </a:p>
          <a:p>
            <a:pPr lvl="1"/>
            <a:r>
              <a:rPr lang="en-US" sz="3600" dirty="0">
                <a:solidFill>
                  <a:schemeClr val="bg1"/>
                </a:solidFill>
              </a:rPr>
              <a:t>500 new jobs</a:t>
            </a:r>
          </a:p>
          <a:p>
            <a:pPr lvl="1"/>
            <a:r>
              <a:rPr lang="en-US" sz="3600" dirty="0">
                <a:solidFill>
                  <a:schemeClr val="bg1"/>
                </a:solidFill>
              </a:rPr>
              <a:t>increase the median family income by $2000</a:t>
            </a:r>
          </a:p>
          <a:p>
            <a:pPr lvl="1"/>
            <a:r>
              <a:rPr lang="en-US" sz="3600" dirty="0">
                <a:solidFill>
                  <a:schemeClr val="bg1"/>
                </a:solidFill>
              </a:rPr>
              <a:t>$25,000,000 in new payroll</a:t>
            </a:r>
          </a:p>
          <a:p>
            <a:pPr lvl="1"/>
            <a:r>
              <a:rPr lang="en-US" sz="3600" dirty="0">
                <a:solidFill>
                  <a:schemeClr val="bg1"/>
                </a:solidFill>
              </a:rPr>
              <a:t>$100,000,000 in new capital investment</a:t>
            </a:r>
          </a:p>
          <a:p>
            <a:endParaRPr lang="en-US" dirty="0">
              <a:solidFill>
                <a:schemeClr val="bg1"/>
              </a:solidFill>
            </a:endParaRPr>
          </a:p>
        </p:txBody>
      </p:sp>
      <p:sp>
        <p:nvSpPr>
          <p:cNvPr id="4" name="Slide Number Placeholder 3">
            <a:extLst>
              <a:ext uri="{FF2B5EF4-FFF2-40B4-BE49-F238E27FC236}">
                <a16:creationId xmlns:a16="http://schemas.microsoft.com/office/drawing/2014/main" xmlns="" id="{83ED6BC6-5CC3-8844-A645-5A454CF86E4C}"/>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4</a:t>
            </a:fld>
            <a:endParaRPr lang="en-US"/>
          </a:p>
        </p:txBody>
      </p:sp>
    </p:spTree>
    <p:extLst>
      <p:ext uri="{BB962C8B-B14F-4D97-AF65-F5344CB8AC3E}">
        <p14:creationId xmlns:p14="http://schemas.microsoft.com/office/powerpoint/2010/main" val="212015520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EAD0E0-677A-7C42-99DA-40CDED40E3F0}"/>
              </a:ext>
            </a:extLst>
          </p:cNvPr>
          <p:cNvSpPr>
            <a:spLocks noGrp="1"/>
          </p:cNvSpPr>
          <p:nvPr>
            <p:ph type="title"/>
          </p:nvPr>
        </p:nvSpPr>
        <p:spPr>
          <a:xfrm>
            <a:off x="2231136" y="964692"/>
            <a:ext cx="7729728" cy="1188720"/>
          </a:xfrm>
        </p:spPr>
        <p:txBody>
          <a:bodyPr>
            <a:normAutofit/>
          </a:bodyPr>
          <a:lstStyle/>
          <a:p>
            <a:r>
              <a:rPr lang="en-US" dirty="0"/>
              <a:t>Existing infrastructure</a:t>
            </a:r>
          </a:p>
        </p:txBody>
      </p:sp>
      <p:graphicFrame>
        <p:nvGraphicFramePr>
          <p:cNvPr id="5" name="Content Placeholder 4">
            <a:extLst>
              <a:ext uri="{FF2B5EF4-FFF2-40B4-BE49-F238E27FC236}">
                <a16:creationId xmlns:a16="http://schemas.microsoft.com/office/drawing/2014/main" xmlns="" id="{D38F82FC-CA97-8B41-A405-4A99E1E1661C}"/>
              </a:ext>
            </a:extLst>
          </p:cNvPr>
          <p:cNvGraphicFramePr>
            <a:graphicFrameLocks noGrp="1"/>
          </p:cNvGraphicFramePr>
          <p:nvPr>
            <p:ph idx="1"/>
            <p:extLst>
              <p:ext uri="{D42A27DB-BD31-4B8C-83A1-F6EECF244321}">
                <p14:modId xmlns:p14="http://schemas.microsoft.com/office/powerpoint/2010/main" val="1968031905"/>
              </p:ext>
            </p:extLst>
          </p:nvPr>
        </p:nvGraphicFramePr>
        <p:xfrm>
          <a:off x="965200" y="2762234"/>
          <a:ext cx="10261598" cy="2860128"/>
        </p:xfrm>
        <a:graphic>
          <a:graphicData uri="http://schemas.openxmlformats.org/drawingml/2006/table">
            <a:tbl>
              <a:tblPr firstRow="1" firstCol="1" bandRow="1">
                <a:tableStyleId>{5C22544A-7EE6-4342-B048-85BDC9FD1C3A}</a:tableStyleId>
              </a:tblPr>
              <a:tblGrid>
                <a:gridCol w="3715283">
                  <a:extLst>
                    <a:ext uri="{9D8B030D-6E8A-4147-A177-3AD203B41FA5}">
                      <a16:colId xmlns:a16="http://schemas.microsoft.com/office/drawing/2014/main" xmlns="" val="3119820568"/>
                    </a:ext>
                  </a:extLst>
                </a:gridCol>
                <a:gridCol w="3080619">
                  <a:extLst>
                    <a:ext uri="{9D8B030D-6E8A-4147-A177-3AD203B41FA5}">
                      <a16:colId xmlns:a16="http://schemas.microsoft.com/office/drawing/2014/main" xmlns="" val="3442484645"/>
                    </a:ext>
                  </a:extLst>
                </a:gridCol>
                <a:gridCol w="3465696">
                  <a:extLst>
                    <a:ext uri="{9D8B030D-6E8A-4147-A177-3AD203B41FA5}">
                      <a16:colId xmlns:a16="http://schemas.microsoft.com/office/drawing/2014/main" xmlns="" val="2598056754"/>
                    </a:ext>
                  </a:extLst>
                </a:gridCol>
              </a:tblGrid>
              <a:tr h="932743">
                <a:tc>
                  <a:txBody>
                    <a:bodyPr/>
                    <a:lstStyle/>
                    <a:p>
                      <a:pPr marL="0" marR="0" algn="ctr">
                        <a:lnSpc>
                          <a:spcPct val="106000"/>
                        </a:lnSpc>
                        <a:spcBef>
                          <a:spcPts val="0"/>
                        </a:spcBef>
                        <a:spcAft>
                          <a:spcPts val="0"/>
                        </a:spcAft>
                      </a:pPr>
                      <a:r>
                        <a:rPr lang="en-US" sz="2700" u="sng">
                          <a:effectLst/>
                        </a:rPr>
                        <a:t>Community</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154031" marR="154031" marT="0" marB="0"/>
                </a:tc>
                <a:tc>
                  <a:txBody>
                    <a:bodyPr/>
                    <a:lstStyle/>
                    <a:p>
                      <a:pPr marL="0" marR="0" algn="ctr">
                        <a:lnSpc>
                          <a:spcPct val="106000"/>
                        </a:lnSpc>
                        <a:spcBef>
                          <a:spcPts val="0"/>
                        </a:spcBef>
                        <a:spcAft>
                          <a:spcPts val="0"/>
                        </a:spcAft>
                      </a:pPr>
                      <a:r>
                        <a:rPr lang="en-US" sz="2700" u="sng">
                          <a:effectLst/>
                        </a:rPr>
                        <a:t>Capacity (GPD)</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154031" marR="154031" marT="0" marB="0"/>
                </a:tc>
                <a:tc>
                  <a:txBody>
                    <a:bodyPr/>
                    <a:lstStyle/>
                    <a:p>
                      <a:pPr marL="0" marR="0" algn="ctr">
                        <a:lnSpc>
                          <a:spcPct val="106000"/>
                        </a:lnSpc>
                        <a:spcBef>
                          <a:spcPts val="0"/>
                        </a:spcBef>
                        <a:spcAft>
                          <a:spcPts val="0"/>
                        </a:spcAft>
                      </a:pPr>
                      <a:r>
                        <a:rPr lang="en-US" sz="2700" u="sng">
                          <a:effectLst/>
                        </a:rPr>
                        <a:t>Current Use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154031" marR="154031" marT="0" marB="0"/>
                </a:tc>
                <a:extLst>
                  <a:ext uri="{0D108BD9-81ED-4DB2-BD59-A6C34878D82A}">
                    <a16:rowId xmlns:a16="http://schemas.microsoft.com/office/drawing/2014/main" xmlns="" val="1256945332"/>
                  </a:ext>
                </a:extLst>
              </a:tr>
              <a:tr h="497321">
                <a:tc>
                  <a:txBody>
                    <a:bodyPr/>
                    <a:lstStyle/>
                    <a:p>
                      <a:pPr marL="0" marR="0" algn="ctr">
                        <a:lnSpc>
                          <a:spcPct val="106000"/>
                        </a:lnSpc>
                        <a:spcBef>
                          <a:spcPts val="0"/>
                        </a:spcBef>
                        <a:spcAft>
                          <a:spcPts val="0"/>
                        </a:spcAft>
                      </a:pPr>
                      <a:r>
                        <a:rPr lang="en-US" sz="2700">
                          <a:effectLst/>
                        </a:rPr>
                        <a:t>City of Coshocton</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154031" marR="154031" marT="0" marB="0"/>
                </a:tc>
                <a:tc>
                  <a:txBody>
                    <a:bodyPr/>
                    <a:lstStyle/>
                    <a:p>
                      <a:pPr marL="0" marR="0" algn="ctr">
                        <a:lnSpc>
                          <a:spcPct val="106000"/>
                        </a:lnSpc>
                        <a:spcBef>
                          <a:spcPts val="0"/>
                        </a:spcBef>
                        <a:spcAft>
                          <a:spcPts val="0"/>
                        </a:spcAft>
                      </a:pPr>
                      <a:r>
                        <a:rPr lang="en-US" sz="2700">
                          <a:effectLst/>
                        </a:rPr>
                        <a:t>15,000,000</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154031" marR="154031" marT="0" marB="0"/>
                </a:tc>
                <a:tc>
                  <a:txBody>
                    <a:bodyPr/>
                    <a:lstStyle/>
                    <a:p>
                      <a:pPr marL="0" marR="0" algn="ctr">
                        <a:lnSpc>
                          <a:spcPct val="106000"/>
                        </a:lnSpc>
                        <a:spcBef>
                          <a:spcPts val="0"/>
                        </a:spcBef>
                        <a:spcAft>
                          <a:spcPts val="0"/>
                        </a:spcAft>
                      </a:pPr>
                      <a:r>
                        <a:rPr lang="en-US" sz="2700">
                          <a:effectLst/>
                        </a:rPr>
                        <a:t>3,000,000 (current)</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154031" marR="154031" marT="0" marB="0"/>
                </a:tc>
                <a:extLst>
                  <a:ext uri="{0D108BD9-81ED-4DB2-BD59-A6C34878D82A}">
                    <a16:rowId xmlns:a16="http://schemas.microsoft.com/office/drawing/2014/main" xmlns="" val="2266278775"/>
                  </a:ext>
                </a:extLst>
              </a:tr>
              <a:tr h="932743">
                <a:tc>
                  <a:txBody>
                    <a:bodyPr/>
                    <a:lstStyle/>
                    <a:p>
                      <a:pPr marL="0" marR="0" algn="ctr">
                        <a:lnSpc>
                          <a:spcPct val="106000"/>
                        </a:lnSpc>
                        <a:spcBef>
                          <a:spcPts val="0"/>
                        </a:spcBef>
                        <a:spcAft>
                          <a:spcPts val="0"/>
                        </a:spcAft>
                      </a:pPr>
                      <a:r>
                        <a:rPr lang="en-US" sz="2700">
                          <a:effectLst/>
                        </a:rPr>
                        <a:t>Village of West Lafayette</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154031" marR="154031" marT="0" marB="0"/>
                </a:tc>
                <a:tc>
                  <a:txBody>
                    <a:bodyPr/>
                    <a:lstStyle/>
                    <a:p>
                      <a:pPr marL="0" marR="0" algn="ctr">
                        <a:lnSpc>
                          <a:spcPct val="106000"/>
                        </a:lnSpc>
                        <a:spcBef>
                          <a:spcPts val="0"/>
                        </a:spcBef>
                        <a:spcAft>
                          <a:spcPts val="0"/>
                        </a:spcAft>
                      </a:pPr>
                      <a:r>
                        <a:rPr lang="en-US" sz="2700">
                          <a:effectLst/>
                        </a:rPr>
                        <a:t>1,000,000</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154031" marR="154031" marT="0" marB="0"/>
                </a:tc>
                <a:tc>
                  <a:txBody>
                    <a:bodyPr/>
                    <a:lstStyle/>
                    <a:p>
                      <a:pPr marL="0" marR="0" algn="ctr">
                        <a:lnSpc>
                          <a:spcPct val="106000"/>
                        </a:lnSpc>
                        <a:spcBef>
                          <a:spcPts val="0"/>
                        </a:spcBef>
                        <a:spcAft>
                          <a:spcPts val="0"/>
                        </a:spcAft>
                      </a:pPr>
                      <a:r>
                        <a:rPr lang="en-US" sz="2700">
                          <a:effectLst/>
                        </a:rPr>
                        <a:t>190,000 (2006)</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154031" marR="154031" marT="0" marB="0"/>
                </a:tc>
                <a:extLst>
                  <a:ext uri="{0D108BD9-81ED-4DB2-BD59-A6C34878D82A}">
                    <a16:rowId xmlns:a16="http://schemas.microsoft.com/office/drawing/2014/main" xmlns="" val="4143478734"/>
                  </a:ext>
                </a:extLst>
              </a:tr>
              <a:tr h="497321">
                <a:tc>
                  <a:txBody>
                    <a:bodyPr/>
                    <a:lstStyle/>
                    <a:p>
                      <a:pPr marL="0" marR="0" algn="ctr">
                        <a:lnSpc>
                          <a:spcPct val="106000"/>
                        </a:lnSpc>
                        <a:spcBef>
                          <a:spcPts val="0"/>
                        </a:spcBef>
                        <a:spcAft>
                          <a:spcPts val="0"/>
                        </a:spcAft>
                      </a:pPr>
                      <a:r>
                        <a:rPr lang="en-US" sz="2700">
                          <a:effectLst/>
                        </a:rPr>
                        <a:t>Village of Warsaw</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154031" marR="154031" marT="0" marB="0"/>
                </a:tc>
                <a:tc>
                  <a:txBody>
                    <a:bodyPr/>
                    <a:lstStyle/>
                    <a:p>
                      <a:pPr marL="0" marR="0" algn="ctr">
                        <a:lnSpc>
                          <a:spcPct val="106000"/>
                        </a:lnSpc>
                        <a:spcBef>
                          <a:spcPts val="0"/>
                        </a:spcBef>
                        <a:spcAft>
                          <a:spcPts val="0"/>
                        </a:spcAft>
                      </a:pPr>
                      <a:r>
                        <a:rPr lang="en-US" sz="2700">
                          <a:effectLst/>
                        </a:rPr>
                        <a:t>180,000</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154031" marR="154031" marT="0" marB="0"/>
                </a:tc>
                <a:tc>
                  <a:txBody>
                    <a:bodyPr/>
                    <a:lstStyle/>
                    <a:p>
                      <a:pPr marL="0" marR="0" algn="ctr">
                        <a:lnSpc>
                          <a:spcPct val="106000"/>
                        </a:lnSpc>
                        <a:spcBef>
                          <a:spcPts val="0"/>
                        </a:spcBef>
                        <a:spcAft>
                          <a:spcPts val="0"/>
                        </a:spcAft>
                      </a:pPr>
                      <a:r>
                        <a:rPr lang="en-US" sz="2700" dirty="0">
                          <a:effectLst/>
                        </a:rPr>
                        <a:t>84,000 (2006)</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154031" marR="154031" marT="0" marB="0"/>
                </a:tc>
                <a:extLst>
                  <a:ext uri="{0D108BD9-81ED-4DB2-BD59-A6C34878D82A}">
                    <a16:rowId xmlns:a16="http://schemas.microsoft.com/office/drawing/2014/main" xmlns="" val="1998238594"/>
                  </a:ext>
                </a:extLst>
              </a:tr>
            </a:tbl>
          </a:graphicData>
        </a:graphic>
      </p:graphicFrame>
      <p:sp>
        <p:nvSpPr>
          <p:cNvPr id="4" name="Slide Number Placeholder 3">
            <a:extLst>
              <a:ext uri="{FF2B5EF4-FFF2-40B4-BE49-F238E27FC236}">
                <a16:creationId xmlns:a16="http://schemas.microsoft.com/office/drawing/2014/main" xmlns="" id="{C595091A-7DCF-374E-A0EA-825D3EA8E483}"/>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5</a:t>
            </a:fld>
            <a:endParaRPr lang="en-US"/>
          </a:p>
        </p:txBody>
      </p:sp>
    </p:spTree>
    <p:extLst>
      <p:ext uri="{BB962C8B-B14F-4D97-AF65-F5344CB8AC3E}">
        <p14:creationId xmlns:p14="http://schemas.microsoft.com/office/powerpoint/2010/main" val="340781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A81D5B-D9E6-A54A-B89A-3AE3354AC2C9}"/>
              </a:ext>
            </a:extLst>
          </p:cNvPr>
          <p:cNvSpPr>
            <a:spLocks noGrp="1"/>
          </p:cNvSpPr>
          <p:nvPr>
            <p:ph type="title"/>
          </p:nvPr>
        </p:nvSpPr>
        <p:spPr>
          <a:xfrm>
            <a:off x="2163403" y="295619"/>
            <a:ext cx="7729728" cy="1188720"/>
          </a:xfrm>
        </p:spPr>
        <p:txBody>
          <a:bodyPr>
            <a:normAutofit/>
          </a:bodyPr>
          <a:lstStyle/>
          <a:p>
            <a:r>
              <a:rPr lang="en-US" dirty="0"/>
              <a:t>Existing water system limits</a:t>
            </a:r>
          </a:p>
        </p:txBody>
      </p:sp>
      <p:graphicFrame>
        <p:nvGraphicFramePr>
          <p:cNvPr id="5" name="Content Placeholder 4">
            <a:extLst>
              <a:ext uri="{FF2B5EF4-FFF2-40B4-BE49-F238E27FC236}">
                <a16:creationId xmlns:a16="http://schemas.microsoft.com/office/drawing/2014/main" xmlns="" id="{FE7C5523-F308-6F40-A101-1143DFD0FD2B}"/>
              </a:ext>
            </a:extLst>
          </p:cNvPr>
          <p:cNvGraphicFramePr>
            <a:graphicFrameLocks noGrp="1"/>
          </p:cNvGraphicFramePr>
          <p:nvPr>
            <p:ph idx="1"/>
            <p:extLst>
              <p:ext uri="{D42A27DB-BD31-4B8C-83A1-F6EECF244321}">
                <p14:modId xmlns:p14="http://schemas.microsoft.com/office/powerpoint/2010/main" val="2400362611"/>
              </p:ext>
            </p:extLst>
          </p:nvPr>
        </p:nvGraphicFramePr>
        <p:xfrm>
          <a:off x="558800" y="1659467"/>
          <a:ext cx="10667998" cy="4199468"/>
        </p:xfrm>
        <a:graphic>
          <a:graphicData uri="http://schemas.openxmlformats.org/drawingml/2006/table">
            <a:tbl>
              <a:tblPr firstRow="1" firstCol="1" bandRow="1">
                <a:tableStyleId>{5C22544A-7EE6-4342-B048-85BDC9FD1C3A}</a:tableStyleId>
              </a:tblPr>
              <a:tblGrid>
                <a:gridCol w="1942571">
                  <a:extLst>
                    <a:ext uri="{9D8B030D-6E8A-4147-A177-3AD203B41FA5}">
                      <a16:colId xmlns:a16="http://schemas.microsoft.com/office/drawing/2014/main" xmlns="" val="98529704"/>
                    </a:ext>
                  </a:extLst>
                </a:gridCol>
                <a:gridCol w="4720713">
                  <a:extLst>
                    <a:ext uri="{9D8B030D-6E8A-4147-A177-3AD203B41FA5}">
                      <a16:colId xmlns:a16="http://schemas.microsoft.com/office/drawing/2014/main" xmlns="" val="3106913785"/>
                    </a:ext>
                  </a:extLst>
                </a:gridCol>
                <a:gridCol w="1010990">
                  <a:extLst>
                    <a:ext uri="{9D8B030D-6E8A-4147-A177-3AD203B41FA5}">
                      <a16:colId xmlns:a16="http://schemas.microsoft.com/office/drawing/2014/main" xmlns="" val="4035908700"/>
                    </a:ext>
                  </a:extLst>
                </a:gridCol>
                <a:gridCol w="1762589">
                  <a:extLst>
                    <a:ext uri="{9D8B030D-6E8A-4147-A177-3AD203B41FA5}">
                      <a16:colId xmlns:a16="http://schemas.microsoft.com/office/drawing/2014/main" xmlns="" val="289830381"/>
                    </a:ext>
                  </a:extLst>
                </a:gridCol>
                <a:gridCol w="1231135">
                  <a:extLst>
                    <a:ext uri="{9D8B030D-6E8A-4147-A177-3AD203B41FA5}">
                      <a16:colId xmlns:a16="http://schemas.microsoft.com/office/drawing/2014/main" xmlns="" val="2417509722"/>
                    </a:ext>
                  </a:extLst>
                </a:gridCol>
              </a:tblGrid>
              <a:tr h="429307">
                <a:tc>
                  <a:txBody>
                    <a:bodyPr/>
                    <a:lstStyle/>
                    <a:p>
                      <a:pPr marL="0" marR="0" algn="ctr">
                        <a:lnSpc>
                          <a:spcPct val="106000"/>
                        </a:lnSpc>
                        <a:spcBef>
                          <a:spcPts val="0"/>
                        </a:spcBef>
                        <a:spcAft>
                          <a:spcPts val="0"/>
                        </a:spcAft>
                      </a:pPr>
                      <a:r>
                        <a:rPr lang="en-US" sz="1200">
                          <a:effectLst/>
                        </a:rPr>
                        <a:t>System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Location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Size of 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Existing Flow at 20 psi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Capacity (gpd)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extLst>
                  <a:ext uri="{0D108BD9-81ED-4DB2-BD59-A6C34878D82A}">
                    <a16:rowId xmlns:a16="http://schemas.microsoft.com/office/drawing/2014/main" xmlns="" val="427155012"/>
                  </a:ext>
                </a:extLst>
              </a:tr>
              <a:tr h="429307">
                <a:tc>
                  <a:txBody>
                    <a:bodyPr/>
                    <a:lstStyle/>
                    <a:p>
                      <a:pPr marL="0" marR="0" algn="ctr">
                        <a:lnSpc>
                          <a:spcPct val="106000"/>
                        </a:lnSpc>
                        <a:spcBef>
                          <a:spcPts val="0"/>
                        </a:spcBef>
                        <a:spcAft>
                          <a:spcPts val="0"/>
                        </a:spcAft>
                      </a:pPr>
                      <a:r>
                        <a:rPr lang="en-US" sz="1200">
                          <a:effectLst/>
                        </a:rPr>
                        <a:t>City of Coshocton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South – Railroad Tracks and Paper Mill Road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extLst>
                  <a:ext uri="{0D108BD9-81ED-4DB2-BD59-A6C34878D82A}">
                    <a16:rowId xmlns:a16="http://schemas.microsoft.com/office/drawing/2014/main" xmlns="" val="4110021654"/>
                  </a:ext>
                </a:extLst>
              </a:tr>
              <a:tr h="429307">
                <a:tc>
                  <a:txBody>
                    <a:bodyPr/>
                    <a:lstStyle/>
                    <a:p>
                      <a:pPr marL="0" marR="0" algn="ctr">
                        <a:lnSpc>
                          <a:spcPct val="106000"/>
                        </a:lnSpc>
                        <a:spcBef>
                          <a:spcPts val="0"/>
                        </a:spcBef>
                        <a:spcAft>
                          <a:spcPts val="0"/>
                        </a:spcAft>
                      </a:pPr>
                      <a:r>
                        <a:rPr lang="en-US" sz="1200">
                          <a:effectLst/>
                        </a:rPr>
                        <a:t>City of Coshocton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East – CR 16, to a point approximately 0.5 miles west of CR 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extLst>
                  <a:ext uri="{0D108BD9-81ED-4DB2-BD59-A6C34878D82A}">
                    <a16:rowId xmlns:a16="http://schemas.microsoft.com/office/drawing/2014/main" xmlns="" val="4006789489"/>
                  </a:ext>
                </a:extLst>
              </a:tr>
              <a:tr h="429307">
                <a:tc>
                  <a:txBody>
                    <a:bodyPr/>
                    <a:lstStyle/>
                    <a:p>
                      <a:pPr marL="0" marR="0" algn="ctr">
                        <a:lnSpc>
                          <a:spcPct val="106000"/>
                        </a:lnSpc>
                        <a:spcBef>
                          <a:spcPts val="0"/>
                        </a:spcBef>
                        <a:spcAft>
                          <a:spcPts val="0"/>
                        </a:spcAft>
                      </a:pPr>
                      <a:r>
                        <a:rPr lang="en-US" sz="1200">
                          <a:effectLst/>
                        </a:rPr>
                        <a:t>City of Coshocton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North – CR 10, to CR 192 (2018 Construction Project)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extLst>
                  <a:ext uri="{0D108BD9-81ED-4DB2-BD59-A6C34878D82A}">
                    <a16:rowId xmlns:a16="http://schemas.microsoft.com/office/drawing/2014/main" xmlns="" val="2257307074"/>
                  </a:ext>
                </a:extLst>
              </a:tr>
              <a:tr h="429307">
                <a:tc>
                  <a:txBody>
                    <a:bodyPr/>
                    <a:lstStyle/>
                    <a:p>
                      <a:pPr marL="0" marR="0" algn="ctr">
                        <a:lnSpc>
                          <a:spcPct val="106000"/>
                        </a:lnSpc>
                        <a:spcBef>
                          <a:spcPts val="0"/>
                        </a:spcBef>
                        <a:spcAft>
                          <a:spcPts val="0"/>
                        </a:spcAft>
                      </a:pPr>
                      <a:r>
                        <a:rPr lang="en-US" sz="1200">
                          <a:effectLst/>
                        </a:rPr>
                        <a:t>City of Coshocton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West – CR 495, to a point approximately 1,500ft north of US 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extLst>
                  <a:ext uri="{0D108BD9-81ED-4DB2-BD59-A6C34878D82A}">
                    <a16:rowId xmlns:a16="http://schemas.microsoft.com/office/drawing/2014/main" xmlns="" val="1691456389"/>
                  </a:ext>
                </a:extLst>
              </a:tr>
              <a:tr h="429307">
                <a:tc>
                  <a:txBody>
                    <a:bodyPr/>
                    <a:lstStyle/>
                    <a:p>
                      <a:pPr marL="0" marR="0" algn="ctr">
                        <a:lnSpc>
                          <a:spcPct val="106000"/>
                        </a:lnSpc>
                        <a:spcBef>
                          <a:spcPts val="0"/>
                        </a:spcBef>
                        <a:spcAft>
                          <a:spcPts val="0"/>
                        </a:spcAft>
                      </a:pPr>
                      <a:r>
                        <a:rPr lang="en-US" sz="1200">
                          <a:effectLst/>
                        </a:rPr>
                        <a:t>Village of West Lafayette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South – Intersection of Johnson St &amp; CR 155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extLst>
                  <a:ext uri="{0D108BD9-81ED-4DB2-BD59-A6C34878D82A}">
                    <a16:rowId xmlns:a16="http://schemas.microsoft.com/office/drawing/2014/main" xmlns="" val="2914968916"/>
                  </a:ext>
                </a:extLst>
              </a:tr>
              <a:tr h="765012">
                <a:tc>
                  <a:txBody>
                    <a:bodyPr/>
                    <a:lstStyle/>
                    <a:p>
                      <a:pPr marL="0" marR="0" algn="ctr">
                        <a:lnSpc>
                          <a:spcPct val="106000"/>
                        </a:lnSpc>
                        <a:spcBef>
                          <a:spcPts val="0"/>
                        </a:spcBef>
                        <a:spcAft>
                          <a:spcPts val="0"/>
                        </a:spcAft>
                      </a:pPr>
                      <a:r>
                        <a:rPr lang="en-US" sz="1200">
                          <a:effectLst/>
                        </a:rPr>
                        <a:t>Village of West Lafayette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East - SR 751, approximately 500’ east of the First Regular Baptist Church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extLst>
                  <a:ext uri="{0D108BD9-81ED-4DB2-BD59-A6C34878D82A}">
                    <a16:rowId xmlns:a16="http://schemas.microsoft.com/office/drawing/2014/main" xmlns="" val="153922499"/>
                  </a:ext>
                </a:extLst>
              </a:tr>
              <a:tr h="429307">
                <a:tc>
                  <a:txBody>
                    <a:bodyPr/>
                    <a:lstStyle/>
                    <a:p>
                      <a:pPr marL="0" marR="0" algn="ctr">
                        <a:lnSpc>
                          <a:spcPct val="106000"/>
                        </a:lnSpc>
                        <a:spcBef>
                          <a:spcPts val="0"/>
                        </a:spcBef>
                        <a:spcAft>
                          <a:spcPts val="0"/>
                        </a:spcAft>
                      </a:pPr>
                      <a:r>
                        <a:rPr lang="en-US" sz="1200">
                          <a:effectLst/>
                        </a:rPr>
                        <a:t>Village of West Lafayette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North – SR 93, just north of US 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extLst>
                  <a:ext uri="{0D108BD9-81ED-4DB2-BD59-A6C34878D82A}">
                    <a16:rowId xmlns:a16="http://schemas.microsoft.com/office/drawing/2014/main" xmlns="" val="1820267085"/>
                  </a:ext>
                </a:extLst>
              </a:tr>
              <a:tr h="429307">
                <a:tc>
                  <a:txBody>
                    <a:bodyPr/>
                    <a:lstStyle/>
                    <a:p>
                      <a:pPr marL="0" marR="0" algn="ctr">
                        <a:lnSpc>
                          <a:spcPct val="106000"/>
                        </a:lnSpc>
                        <a:spcBef>
                          <a:spcPts val="0"/>
                        </a:spcBef>
                        <a:spcAft>
                          <a:spcPts val="0"/>
                        </a:spcAft>
                      </a:pPr>
                      <a:r>
                        <a:rPr lang="en-US" sz="1200">
                          <a:effectLst/>
                        </a:rPr>
                        <a:t>Village of West Lafayette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West – CR 16, approximately 850ft west of Johnson Street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tc>
                  <a:txBody>
                    <a:bodyPr/>
                    <a:lstStyle/>
                    <a:p>
                      <a:pPr marL="0" marR="0" algn="ctr">
                        <a:lnSpc>
                          <a:spcPct val="106000"/>
                        </a:lnSpc>
                        <a:spcBef>
                          <a:spcPts val="0"/>
                        </a:spcBef>
                        <a:spcAft>
                          <a:spcPts val="0"/>
                        </a:spcAft>
                      </a:pPr>
                      <a:r>
                        <a:rPr lang="en-US" sz="1200" dirty="0">
                          <a:effectLst/>
                        </a:rPr>
                        <a:t>TBD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179" marR="41179" marT="0" marB="0"/>
                </a:tc>
                <a:extLst>
                  <a:ext uri="{0D108BD9-81ED-4DB2-BD59-A6C34878D82A}">
                    <a16:rowId xmlns:a16="http://schemas.microsoft.com/office/drawing/2014/main" xmlns="" val="1650726158"/>
                  </a:ext>
                </a:extLst>
              </a:tr>
            </a:tbl>
          </a:graphicData>
        </a:graphic>
      </p:graphicFrame>
      <p:sp>
        <p:nvSpPr>
          <p:cNvPr id="4" name="Slide Number Placeholder 3">
            <a:extLst>
              <a:ext uri="{FF2B5EF4-FFF2-40B4-BE49-F238E27FC236}">
                <a16:creationId xmlns:a16="http://schemas.microsoft.com/office/drawing/2014/main" xmlns="" id="{D5FE6205-3946-524B-83BB-8C50B841C386}"/>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6</a:t>
            </a:fld>
            <a:endParaRPr lang="en-US"/>
          </a:p>
        </p:txBody>
      </p:sp>
    </p:spTree>
    <p:extLst>
      <p:ext uri="{BB962C8B-B14F-4D97-AF65-F5344CB8AC3E}">
        <p14:creationId xmlns:p14="http://schemas.microsoft.com/office/powerpoint/2010/main" val="58272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6A13A-3FCA-724E-B56D-810208CAE7AB}"/>
              </a:ext>
            </a:extLst>
          </p:cNvPr>
          <p:cNvSpPr>
            <a:spLocks noGrp="1"/>
          </p:cNvSpPr>
          <p:nvPr>
            <p:ph type="title"/>
          </p:nvPr>
        </p:nvSpPr>
        <p:spPr>
          <a:xfrm>
            <a:off x="2231136" y="253492"/>
            <a:ext cx="7729728" cy="1188720"/>
          </a:xfrm>
        </p:spPr>
        <p:txBody>
          <a:bodyPr>
            <a:normAutofit/>
          </a:bodyPr>
          <a:lstStyle/>
          <a:p>
            <a:r>
              <a:rPr lang="en-US" dirty="0"/>
              <a:t>Existing waste water limits</a:t>
            </a:r>
          </a:p>
        </p:txBody>
      </p:sp>
      <p:graphicFrame>
        <p:nvGraphicFramePr>
          <p:cNvPr id="5" name="Content Placeholder 4">
            <a:extLst>
              <a:ext uri="{FF2B5EF4-FFF2-40B4-BE49-F238E27FC236}">
                <a16:creationId xmlns:a16="http://schemas.microsoft.com/office/drawing/2014/main" xmlns="" id="{387C8A61-E93E-3B43-B4E7-E8BF527D61C8}"/>
              </a:ext>
            </a:extLst>
          </p:cNvPr>
          <p:cNvGraphicFramePr>
            <a:graphicFrameLocks noGrp="1"/>
          </p:cNvGraphicFramePr>
          <p:nvPr>
            <p:ph idx="1"/>
            <p:extLst>
              <p:ext uri="{D42A27DB-BD31-4B8C-83A1-F6EECF244321}">
                <p14:modId xmlns:p14="http://schemas.microsoft.com/office/powerpoint/2010/main" val="1925084573"/>
              </p:ext>
            </p:extLst>
          </p:nvPr>
        </p:nvGraphicFramePr>
        <p:xfrm>
          <a:off x="440267" y="1693333"/>
          <a:ext cx="11057466" cy="4318002"/>
        </p:xfrm>
        <a:graphic>
          <a:graphicData uri="http://schemas.openxmlformats.org/drawingml/2006/table">
            <a:tbl>
              <a:tblPr firstRow="1" firstCol="1" bandRow="1">
                <a:tableStyleId>{5C22544A-7EE6-4342-B048-85BDC9FD1C3A}</a:tableStyleId>
              </a:tblPr>
              <a:tblGrid>
                <a:gridCol w="2104947">
                  <a:extLst>
                    <a:ext uri="{9D8B030D-6E8A-4147-A177-3AD203B41FA5}">
                      <a16:colId xmlns:a16="http://schemas.microsoft.com/office/drawing/2014/main" xmlns="" val="137262076"/>
                    </a:ext>
                  </a:extLst>
                </a:gridCol>
                <a:gridCol w="4469856">
                  <a:extLst>
                    <a:ext uri="{9D8B030D-6E8A-4147-A177-3AD203B41FA5}">
                      <a16:colId xmlns:a16="http://schemas.microsoft.com/office/drawing/2014/main" xmlns="" val="4086729146"/>
                    </a:ext>
                  </a:extLst>
                </a:gridCol>
                <a:gridCol w="3142369">
                  <a:extLst>
                    <a:ext uri="{9D8B030D-6E8A-4147-A177-3AD203B41FA5}">
                      <a16:colId xmlns:a16="http://schemas.microsoft.com/office/drawing/2014/main" xmlns="" val="3675358799"/>
                    </a:ext>
                  </a:extLst>
                </a:gridCol>
                <a:gridCol w="1340294">
                  <a:extLst>
                    <a:ext uri="{9D8B030D-6E8A-4147-A177-3AD203B41FA5}">
                      <a16:colId xmlns:a16="http://schemas.microsoft.com/office/drawing/2014/main" xmlns="" val="2270483748"/>
                    </a:ext>
                  </a:extLst>
                </a:gridCol>
              </a:tblGrid>
              <a:tr h="479778">
                <a:tc>
                  <a:txBody>
                    <a:bodyPr/>
                    <a:lstStyle/>
                    <a:p>
                      <a:pPr marL="0" marR="0" algn="ctr">
                        <a:lnSpc>
                          <a:spcPct val="106000"/>
                        </a:lnSpc>
                        <a:spcBef>
                          <a:spcPts val="0"/>
                        </a:spcBef>
                        <a:spcAft>
                          <a:spcPts val="0"/>
                        </a:spcAft>
                      </a:pPr>
                      <a:r>
                        <a:rPr lang="en-US" sz="1100">
                          <a:effectLst/>
                        </a:rPr>
                        <a:t>System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dirty="0">
                          <a:effectLst/>
                        </a:rPr>
                        <a:t>Location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Size of Line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Capacity (gpd)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extLst>
                  <a:ext uri="{0D108BD9-81ED-4DB2-BD59-A6C34878D82A}">
                    <a16:rowId xmlns:a16="http://schemas.microsoft.com/office/drawing/2014/main" xmlns="" val="2970444975"/>
                  </a:ext>
                </a:extLst>
              </a:tr>
              <a:tr h="479778">
                <a:tc>
                  <a:txBody>
                    <a:bodyPr/>
                    <a:lstStyle/>
                    <a:p>
                      <a:pPr marL="0" marR="0" algn="ctr">
                        <a:lnSpc>
                          <a:spcPct val="106000"/>
                        </a:lnSpc>
                        <a:spcBef>
                          <a:spcPts val="0"/>
                        </a:spcBef>
                        <a:spcAft>
                          <a:spcPts val="0"/>
                        </a:spcAft>
                      </a:pPr>
                      <a:r>
                        <a:rPr lang="en-US" sz="1100">
                          <a:effectLst/>
                        </a:rPr>
                        <a:t>City of Coshocton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South – Along the railroad to the ethanol plant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Size TBD” – Force Main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TBD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extLst>
                  <a:ext uri="{0D108BD9-81ED-4DB2-BD59-A6C34878D82A}">
                    <a16:rowId xmlns:a16="http://schemas.microsoft.com/office/drawing/2014/main" xmlns="" val="1133297838"/>
                  </a:ext>
                </a:extLst>
              </a:tr>
              <a:tr h="479778">
                <a:tc>
                  <a:txBody>
                    <a:bodyPr/>
                    <a:lstStyle/>
                    <a:p>
                      <a:pPr marL="0" marR="0" algn="ctr">
                        <a:lnSpc>
                          <a:spcPct val="106000"/>
                        </a:lnSpc>
                        <a:spcBef>
                          <a:spcPts val="0"/>
                        </a:spcBef>
                        <a:spcAft>
                          <a:spcPts val="0"/>
                        </a:spcAft>
                      </a:pPr>
                      <a:r>
                        <a:rPr lang="en-US" sz="1100">
                          <a:effectLst/>
                        </a:rPr>
                        <a:t>City of Coshocton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East – CR 16, to a point approximately 1,200ft east of 20</a:t>
                      </a:r>
                      <a:r>
                        <a:rPr lang="en-US" sz="1100" baseline="30000">
                          <a:effectLst/>
                        </a:rPr>
                        <a:t>th</a:t>
                      </a:r>
                      <a:r>
                        <a:rPr lang="en-US" sz="1100">
                          <a:effectLst/>
                        </a:rPr>
                        <a:t> 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8” Gravity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TBD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extLst>
                  <a:ext uri="{0D108BD9-81ED-4DB2-BD59-A6C34878D82A}">
                    <a16:rowId xmlns:a16="http://schemas.microsoft.com/office/drawing/2014/main" xmlns="" val="3758126984"/>
                  </a:ext>
                </a:extLst>
              </a:tr>
              <a:tr h="479778">
                <a:tc>
                  <a:txBody>
                    <a:bodyPr/>
                    <a:lstStyle/>
                    <a:p>
                      <a:pPr marL="0" marR="0" algn="ctr">
                        <a:lnSpc>
                          <a:spcPct val="106000"/>
                        </a:lnSpc>
                        <a:spcBef>
                          <a:spcPts val="0"/>
                        </a:spcBef>
                        <a:spcAft>
                          <a:spcPts val="0"/>
                        </a:spcAft>
                      </a:pPr>
                      <a:r>
                        <a:rPr lang="en-US" sz="1100">
                          <a:effectLst/>
                        </a:rPr>
                        <a:t>City of Coshocton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North – CR 10, to a point approximately 500ft north of CR 170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Size TBD”- appears to be a force main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TBD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extLst>
                  <a:ext uri="{0D108BD9-81ED-4DB2-BD59-A6C34878D82A}">
                    <a16:rowId xmlns:a16="http://schemas.microsoft.com/office/drawing/2014/main" xmlns="" val="721778895"/>
                  </a:ext>
                </a:extLst>
              </a:tr>
              <a:tr h="479778">
                <a:tc>
                  <a:txBody>
                    <a:bodyPr/>
                    <a:lstStyle/>
                    <a:p>
                      <a:pPr marL="0" marR="0" algn="ctr">
                        <a:lnSpc>
                          <a:spcPct val="106000"/>
                        </a:lnSpc>
                        <a:spcBef>
                          <a:spcPts val="0"/>
                        </a:spcBef>
                        <a:spcAft>
                          <a:spcPts val="0"/>
                        </a:spcAft>
                      </a:pPr>
                      <a:r>
                        <a:rPr lang="en-US" sz="1100">
                          <a:effectLst/>
                        </a:rPr>
                        <a:t>City of Coshocton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West – SR 541, to a point approximately 500 west of CR 1178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12”- gravity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TBD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extLst>
                  <a:ext uri="{0D108BD9-81ED-4DB2-BD59-A6C34878D82A}">
                    <a16:rowId xmlns:a16="http://schemas.microsoft.com/office/drawing/2014/main" xmlns="" val="3946003472"/>
                  </a:ext>
                </a:extLst>
              </a:tr>
              <a:tr h="479778">
                <a:tc>
                  <a:txBody>
                    <a:bodyPr/>
                    <a:lstStyle/>
                    <a:p>
                      <a:pPr marL="0" marR="0" algn="ctr">
                        <a:lnSpc>
                          <a:spcPct val="106000"/>
                        </a:lnSpc>
                        <a:spcBef>
                          <a:spcPts val="0"/>
                        </a:spcBef>
                        <a:spcAft>
                          <a:spcPts val="0"/>
                        </a:spcAft>
                      </a:pPr>
                      <a:r>
                        <a:rPr lang="en-US" sz="1100">
                          <a:effectLst/>
                        </a:rPr>
                        <a:t>Village of West Lafayette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South – End of Center Street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8” Gravity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TBD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extLst>
                  <a:ext uri="{0D108BD9-81ED-4DB2-BD59-A6C34878D82A}">
                    <a16:rowId xmlns:a16="http://schemas.microsoft.com/office/drawing/2014/main" xmlns="" val="2695137044"/>
                  </a:ext>
                </a:extLst>
              </a:tr>
              <a:tr h="479778">
                <a:tc>
                  <a:txBody>
                    <a:bodyPr/>
                    <a:lstStyle/>
                    <a:p>
                      <a:pPr marL="0" marR="0" algn="ctr">
                        <a:lnSpc>
                          <a:spcPct val="106000"/>
                        </a:lnSpc>
                        <a:spcBef>
                          <a:spcPts val="0"/>
                        </a:spcBef>
                        <a:spcAft>
                          <a:spcPts val="0"/>
                        </a:spcAft>
                      </a:pPr>
                      <a:r>
                        <a:rPr lang="en-US" sz="1100">
                          <a:effectLst/>
                        </a:rPr>
                        <a:t>Village of West Lafayette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East - SR 751 to CR 488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2” Force Main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TBD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extLst>
                  <a:ext uri="{0D108BD9-81ED-4DB2-BD59-A6C34878D82A}">
                    <a16:rowId xmlns:a16="http://schemas.microsoft.com/office/drawing/2014/main" xmlns="" val="2666973142"/>
                  </a:ext>
                </a:extLst>
              </a:tr>
              <a:tr h="479778">
                <a:tc>
                  <a:txBody>
                    <a:bodyPr/>
                    <a:lstStyle/>
                    <a:p>
                      <a:pPr marL="0" marR="0" algn="ctr">
                        <a:lnSpc>
                          <a:spcPct val="106000"/>
                        </a:lnSpc>
                        <a:spcBef>
                          <a:spcPts val="0"/>
                        </a:spcBef>
                        <a:spcAft>
                          <a:spcPts val="0"/>
                        </a:spcAft>
                      </a:pPr>
                      <a:r>
                        <a:rPr lang="en-US" sz="1100">
                          <a:effectLst/>
                        </a:rPr>
                        <a:t>Village of West Lafayette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North – SR 93 to a point just south of CR 239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Size TBD” – Force Main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TBD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extLst>
                  <a:ext uri="{0D108BD9-81ED-4DB2-BD59-A6C34878D82A}">
                    <a16:rowId xmlns:a16="http://schemas.microsoft.com/office/drawing/2014/main" xmlns="" val="3809518794"/>
                  </a:ext>
                </a:extLst>
              </a:tr>
              <a:tr h="479778">
                <a:tc>
                  <a:txBody>
                    <a:bodyPr/>
                    <a:lstStyle/>
                    <a:p>
                      <a:pPr marL="0" marR="0" algn="ctr">
                        <a:lnSpc>
                          <a:spcPct val="106000"/>
                        </a:lnSpc>
                        <a:spcBef>
                          <a:spcPts val="0"/>
                        </a:spcBef>
                        <a:spcAft>
                          <a:spcPts val="0"/>
                        </a:spcAft>
                      </a:pPr>
                      <a:r>
                        <a:rPr lang="en-US" sz="1100">
                          <a:effectLst/>
                        </a:rPr>
                        <a:t>Village of West Lafayette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dirty="0">
                          <a:effectLst/>
                        </a:rPr>
                        <a:t>West – Morning Glory Road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a:effectLst/>
                        </a:rPr>
                        <a:t>Three 8” gravity lines served by a lift station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tc>
                  <a:txBody>
                    <a:bodyPr/>
                    <a:lstStyle/>
                    <a:p>
                      <a:pPr marL="0" marR="0" algn="ctr">
                        <a:lnSpc>
                          <a:spcPct val="106000"/>
                        </a:lnSpc>
                        <a:spcBef>
                          <a:spcPts val="0"/>
                        </a:spcBef>
                        <a:spcAft>
                          <a:spcPts val="0"/>
                        </a:spcAft>
                      </a:pPr>
                      <a:r>
                        <a:rPr lang="en-US" sz="1100" dirty="0">
                          <a:effectLst/>
                        </a:rPr>
                        <a:t>TBD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7192" marR="47192" marT="0" marB="0"/>
                </a:tc>
                <a:extLst>
                  <a:ext uri="{0D108BD9-81ED-4DB2-BD59-A6C34878D82A}">
                    <a16:rowId xmlns:a16="http://schemas.microsoft.com/office/drawing/2014/main" xmlns="" val="1496472215"/>
                  </a:ext>
                </a:extLst>
              </a:tr>
            </a:tbl>
          </a:graphicData>
        </a:graphic>
      </p:graphicFrame>
      <p:sp>
        <p:nvSpPr>
          <p:cNvPr id="4" name="Slide Number Placeholder 3">
            <a:extLst>
              <a:ext uri="{FF2B5EF4-FFF2-40B4-BE49-F238E27FC236}">
                <a16:creationId xmlns:a16="http://schemas.microsoft.com/office/drawing/2014/main" xmlns="" id="{76187095-D486-2E43-A225-F6320788D96B}"/>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7</a:t>
            </a:fld>
            <a:endParaRPr lang="en-US"/>
          </a:p>
        </p:txBody>
      </p:sp>
    </p:spTree>
    <p:extLst>
      <p:ext uri="{BB962C8B-B14F-4D97-AF65-F5344CB8AC3E}">
        <p14:creationId xmlns:p14="http://schemas.microsoft.com/office/powerpoint/2010/main" val="152862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504009-1BD9-4E46-876E-7AD2AD7097BD}"/>
              </a:ext>
            </a:extLst>
          </p:cNvPr>
          <p:cNvSpPr>
            <a:spLocks noGrp="1"/>
          </p:cNvSpPr>
          <p:nvPr>
            <p:ph type="title"/>
          </p:nvPr>
        </p:nvSpPr>
        <p:spPr>
          <a:xfrm>
            <a:off x="2231136" y="370925"/>
            <a:ext cx="7729728" cy="1188720"/>
          </a:xfrm>
        </p:spPr>
        <p:txBody>
          <a:bodyPr/>
          <a:lstStyle/>
          <a:p>
            <a:r>
              <a:rPr lang="en-US" dirty="0"/>
              <a:t>Identified sites</a:t>
            </a:r>
          </a:p>
        </p:txBody>
      </p:sp>
      <p:sp>
        <p:nvSpPr>
          <p:cNvPr id="3" name="Content Placeholder 2">
            <a:extLst>
              <a:ext uri="{FF2B5EF4-FFF2-40B4-BE49-F238E27FC236}">
                <a16:creationId xmlns:a16="http://schemas.microsoft.com/office/drawing/2014/main" xmlns="" id="{0BE6FA42-DA37-EE45-A836-9EA3CE93BE3C}"/>
              </a:ext>
            </a:extLst>
          </p:cNvPr>
          <p:cNvSpPr>
            <a:spLocks noGrp="1"/>
          </p:cNvSpPr>
          <p:nvPr>
            <p:ph idx="1"/>
          </p:nvPr>
        </p:nvSpPr>
        <p:spPr>
          <a:xfrm>
            <a:off x="1211283" y="1911927"/>
            <a:ext cx="9334006" cy="3764478"/>
          </a:xfrm>
        </p:spPr>
        <p:txBody>
          <a:bodyPr>
            <a:normAutofit/>
          </a:bodyPr>
          <a:lstStyle/>
          <a:p>
            <a:pPr marL="342900" indent="-342900">
              <a:buFont typeface="+mj-lt"/>
              <a:buAutoNum type="arabicPeriod"/>
            </a:pPr>
            <a:r>
              <a:rPr lang="en-US" sz="4000" dirty="0" err="1"/>
              <a:t>Sabic</a:t>
            </a:r>
            <a:r>
              <a:rPr lang="en-US" sz="4000" dirty="0"/>
              <a:t> (former GE) Site</a:t>
            </a:r>
          </a:p>
          <a:p>
            <a:pPr marL="342900" indent="-342900">
              <a:buFont typeface="+mj-lt"/>
              <a:buAutoNum type="arabicPeriod"/>
            </a:pPr>
            <a:r>
              <a:rPr lang="en-US" sz="4000" dirty="0"/>
              <a:t>Paper Mill Road Site</a:t>
            </a:r>
          </a:p>
          <a:p>
            <a:pPr marL="342900" indent="-342900">
              <a:buFont typeface="+mj-lt"/>
              <a:buAutoNum type="arabicPeriod"/>
            </a:pPr>
            <a:r>
              <a:rPr lang="en-US" sz="4000" dirty="0"/>
              <a:t>Greenfield Site #1</a:t>
            </a:r>
          </a:p>
          <a:p>
            <a:pPr marL="342900" indent="-342900">
              <a:buFont typeface="+mj-lt"/>
              <a:buAutoNum type="arabicPeriod"/>
            </a:pPr>
            <a:r>
              <a:rPr lang="en-US" sz="4000" dirty="0"/>
              <a:t>Greenfield Site #2</a:t>
            </a:r>
          </a:p>
          <a:p>
            <a:pPr marL="342900" indent="-342900">
              <a:buFont typeface="+mj-lt"/>
              <a:buAutoNum type="arabicPeriod"/>
            </a:pPr>
            <a:r>
              <a:rPr lang="en-US" sz="4000" dirty="0"/>
              <a:t>Shelly Materials Site</a:t>
            </a:r>
          </a:p>
        </p:txBody>
      </p:sp>
      <p:sp>
        <p:nvSpPr>
          <p:cNvPr id="4" name="Slide Number Placeholder 3">
            <a:extLst>
              <a:ext uri="{FF2B5EF4-FFF2-40B4-BE49-F238E27FC236}">
                <a16:creationId xmlns:a16="http://schemas.microsoft.com/office/drawing/2014/main" xmlns="" id="{5967BC19-32A3-0244-B4B1-C224F42E9089}"/>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288982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FD9F4-3E32-0943-A4E0-CACD8298DF1B}"/>
              </a:ext>
            </a:extLst>
          </p:cNvPr>
          <p:cNvSpPr>
            <a:spLocks noGrp="1"/>
          </p:cNvSpPr>
          <p:nvPr>
            <p:ph type="title"/>
          </p:nvPr>
        </p:nvSpPr>
        <p:spPr>
          <a:xfrm>
            <a:off x="2231136" y="964692"/>
            <a:ext cx="7729728" cy="1188720"/>
          </a:xfrm>
        </p:spPr>
        <p:txBody>
          <a:bodyPr>
            <a:normAutofit/>
          </a:bodyPr>
          <a:lstStyle/>
          <a:p>
            <a:r>
              <a:rPr lang="en-US" dirty="0"/>
              <a:t>Site development</a:t>
            </a:r>
          </a:p>
        </p:txBody>
      </p:sp>
      <p:graphicFrame>
        <p:nvGraphicFramePr>
          <p:cNvPr id="6" name="Content Placeholder 2">
            <a:extLst>
              <a:ext uri="{FF2B5EF4-FFF2-40B4-BE49-F238E27FC236}">
                <a16:creationId xmlns:a16="http://schemas.microsoft.com/office/drawing/2014/main" xmlns="" id="{0A24C1DC-FAA9-41D4-A4DE-96BC7F7E62F9}"/>
              </a:ext>
            </a:extLst>
          </p:cNvPr>
          <p:cNvGraphicFramePr>
            <a:graphicFrameLocks noGrp="1"/>
          </p:cNvGraphicFramePr>
          <p:nvPr>
            <p:ph idx="1"/>
            <p:extLst>
              <p:ext uri="{D42A27DB-BD31-4B8C-83A1-F6EECF244321}">
                <p14:modId xmlns:p14="http://schemas.microsoft.com/office/powerpoint/2010/main" val="1423279801"/>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35ADB00B-A70B-074C-A41F-1A37FBAEE307}"/>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9</a:t>
            </a:fld>
            <a:endParaRPr lang="en-US"/>
          </a:p>
        </p:txBody>
      </p:sp>
    </p:spTree>
    <p:extLst>
      <p:ext uri="{BB962C8B-B14F-4D97-AF65-F5344CB8AC3E}">
        <p14:creationId xmlns:p14="http://schemas.microsoft.com/office/powerpoint/2010/main" val="13612176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105</TotalTime>
  <Words>2262</Words>
  <Application>Microsoft Office PowerPoint</Application>
  <PresentationFormat>Custom</PresentationFormat>
  <Paragraphs>315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Parcel</vt:lpstr>
      <vt:lpstr>Business/industrial park  strategic plan</vt:lpstr>
      <vt:lpstr>introduction</vt:lpstr>
      <vt:lpstr>Project Approach</vt:lpstr>
      <vt:lpstr>TOP line Goals</vt:lpstr>
      <vt:lpstr>Existing infrastructure</vt:lpstr>
      <vt:lpstr>Existing water system limits</vt:lpstr>
      <vt:lpstr>Existing waste water limits</vt:lpstr>
      <vt:lpstr>Identified sites</vt:lpstr>
      <vt:lpstr>Site development</vt:lpstr>
      <vt:lpstr>Sabic Site infrastructure summary</vt:lpstr>
      <vt:lpstr>Sabic Site Infrastructure Summary</vt:lpstr>
      <vt:lpstr>Sabic Site Infrastructure  Funding Plan</vt:lpstr>
      <vt:lpstr>Sabic Site Development Agreement</vt:lpstr>
      <vt:lpstr>Paper Mill Rd Site  Infrastructure Summary</vt:lpstr>
      <vt:lpstr>Paper Mill Rd Site infrastructure summary</vt:lpstr>
      <vt:lpstr>Paper Mill Rd Site Infrastructure  Funding Plan</vt:lpstr>
      <vt:lpstr>Economic impact of  industrial parks</vt:lpstr>
      <vt:lpstr>Economic Development  Action Plan Steps</vt:lpstr>
      <vt:lpstr>Economic Development  Action Plan Steps</vt:lpstr>
      <vt:lpstr>Economic Development  Action Plan Steps</vt:lpstr>
      <vt:lpstr>Economic Development  Action Plan Steps</vt:lpstr>
      <vt:lpstr>Economic Development  Action Plan Steps</vt:lpstr>
      <vt:lpstr>Questions and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Business/industrial park  strategic plan</dc:title>
  <dc:creator>Nathan Green</dc:creator>
  <cp:lastModifiedBy>Cindi</cp:lastModifiedBy>
  <cp:revision>13</cp:revision>
  <dcterms:created xsi:type="dcterms:W3CDTF">2018-05-22T17:58:17Z</dcterms:created>
  <dcterms:modified xsi:type="dcterms:W3CDTF">2018-08-12T18:16:09Z</dcterms:modified>
</cp:coreProperties>
</file>